
<file path=[Content_Types].xml><?xml version="1.0" encoding="utf-8"?>
<Types xmlns="http://schemas.openxmlformats.org/package/2006/content-types">
  <Default Extension="png" ContentType="image/png"/>
  <Default Extension="webm" ContentType="video/webm"/>
  <Default Extension="webp"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3"/>
  </p:notesMasterIdLst>
  <p:sldIdLst>
    <p:sldId id="256" r:id="rId2"/>
    <p:sldId id="257" r:id="rId3"/>
    <p:sldId id="258" r:id="rId4"/>
    <p:sldId id="259" r:id="rId5"/>
    <p:sldId id="264" r:id="rId6"/>
    <p:sldId id="260" r:id="rId7"/>
    <p:sldId id="261" r:id="rId8"/>
    <p:sldId id="262" r:id="rId9"/>
    <p:sldId id="265" r:id="rId10"/>
    <p:sldId id="263" r:id="rId11"/>
    <p:sldId id="266" r:id="rId12"/>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47" autoAdjust="0"/>
    <p:restoredTop sz="94610"/>
  </p:normalViewPr>
  <p:slideViewPr>
    <p:cSldViewPr snapToGrid="0" snapToObjects="1">
      <p:cViewPr varScale="1">
        <p:scale>
          <a:sx n="58" d="100"/>
          <a:sy n="58" d="100"/>
        </p:scale>
        <p:origin x="544" y="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250549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3009481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29814211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4966739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4.webp"/></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7.jp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webm"/><Relationship Id="rId1" Type="http://schemas.microsoft.com/office/2007/relationships/media" Target="../media/media1.webm"/><Relationship Id="rId6" Type="http://schemas.openxmlformats.org/officeDocument/2006/relationships/image" Target="../media/image9.png"/><Relationship Id="rId5" Type="http://schemas.openxmlformats.org/officeDocument/2006/relationships/image" Target="../media/image1.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sp>
        <p:nvSpPr>
          <p:cNvPr id="5" name="Text 1"/>
          <p:cNvSpPr/>
          <p:nvPr/>
        </p:nvSpPr>
        <p:spPr>
          <a:xfrm>
            <a:off x="6319599" y="2440186"/>
            <a:ext cx="7477601" cy="1360633"/>
          </a:xfrm>
          <a:prstGeom prst="rect">
            <a:avLst/>
          </a:prstGeom>
          <a:noFill/>
          <a:ln/>
        </p:spPr>
        <p:txBody>
          <a:bodyPr wrap="square" rtlCol="0" anchor="t"/>
          <a:lstStyle/>
          <a:p>
            <a:pPr marL="0" indent="0">
              <a:lnSpc>
                <a:spcPts val="6561"/>
              </a:lnSpc>
              <a:buNone/>
            </a:pPr>
            <a:r>
              <a:rPr lang="en-US" sz="5249" dirty="0" smtClean="0">
                <a:solidFill>
                  <a:srgbClr val="F2F0F4"/>
                </a:solidFill>
                <a:latin typeface="Montserrat" pitchFamily="34" charset="0"/>
                <a:ea typeface="Montserrat" pitchFamily="34" charset="-122"/>
                <a:cs typeface="Montserrat" pitchFamily="34" charset="-120"/>
              </a:rPr>
              <a:t>Traffic </a:t>
            </a:r>
            <a:r>
              <a:rPr lang="en-US" sz="5249" dirty="0">
                <a:solidFill>
                  <a:srgbClr val="F2F0F4"/>
                </a:solidFill>
                <a:latin typeface="Montserrat" pitchFamily="34" charset="0"/>
                <a:ea typeface="Montserrat" pitchFamily="34" charset="-122"/>
                <a:cs typeface="Montserrat" pitchFamily="34" charset="-120"/>
              </a:rPr>
              <a:t>Sign Recognition</a:t>
            </a:r>
            <a:endParaRPr lang="en-US" sz="5249" dirty="0"/>
          </a:p>
        </p:txBody>
      </p:sp>
      <p:sp>
        <p:nvSpPr>
          <p:cNvPr id="6" name="Text 2"/>
          <p:cNvSpPr/>
          <p:nvPr/>
        </p:nvSpPr>
        <p:spPr>
          <a:xfrm>
            <a:off x="6319599" y="4439841"/>
            <a:ext cx="7477601" cy="710803"/>
          </a:xfrm>
          <a:prstGeom prst="rect">
            <a:avLst/>
          </a:prstGeom>
          <a:noFill/>
          <a:ln/>
        </p:spPr>
        <p:txBody>
          <a:bodyPr wrap="square" rtlCol="0" anchor="t"/>
          <a:lstStyle/>
          <a:p>
            <a:pPr marL="0" indent="0">
              <a:lnSpc>
                <a:spcPts val="2799"/>
              </a:lnSpc>
              <a:buNone/>
            </a:pPr>
            <a:endParaRPr lang="en-US" sz="1750" dirty="0"/>
          </a:p>
        </p:txBody>
      </p:sp>
      <p:sp>
        <p:nvSpPr>
          <p:cNvPr id="7" name="Shape 3"/>
          <p:cNvSpPr/>
          <p:nvPr/>
        </p:nvSpPr>
        <p:spPr>
          <a:xfrm>
            <a:off x="6319599" y="5417225"/>
            <a:ext cx="355402" cy="355402"/>
          </a:xfrm>
          <a:prstGeom prst="roundRect">
            <a:avLst>
              <a:gd name="adj" fmla="val 25726039"/>
            </a:avLst>
          </a:prstGeom>
          <a:noFill/>
          <a:ln w="7620">
            <a:solidFill>
              <a:srgbClr val="FFFFFF"/>
            </a:solidFill>
            <a:prstDash val="solid"/>
          </a:ln>
        </p:spPr>
      </p:sp>
      <p:pic>
        <p:nvPicPr>
          <p:cNvPr id="8" name="Image 2" descr="preencoded.png"/>
          <p:cNvPicPr>
            <a:picLocks noChangeAspect="1"/>
          </p:cNvPicPr>
          <p:nvPr/>
        </p:nvPicPr>
        <p:blipFill>
          <a:blip r:embed="rId4"/>
          <a:stretch>
            <a:fillRect/>
          </a:stretch>
        </p:blipFill>
        <p:spPr>
          <a:xfrm>
            <a:off x="6390382" y="5432465"/>
            <a:ext cx="340162" cy="340162"/>
          </a:xfrm>
          <a:prstGeom prst="rect">
            <a:avLst/>
          </a:prstGeom>
        </p:spPr>
      </p:pic>
      <p:sp>
        <p:nvSpPr>
          <p:cNvPr id="9" name="Text 4"/>
          <p:cNvSpPr/>
          <p:nvPr/>
        </p:nvSpPr>
        <p:spPr>
          <a:xfrm>
            <a:off x="6786086" y="5400556"/>
            <a:ext cx="3162145" cy="1451936"/>
          </a:xfrm>
          <a:prstGeom prst="rect">
            <a:avLst/>
          </a:prstGeom>
          <a:noFill/>
          <a:ln/>
        </p:spPr>
        <p:txBody>
          <a:bodyPr wrap="none" rtlCol="0" anchor="t"/>
          <a:lstStyle/>
          <a:p>
            <a:pPr marL="0" indent="0" algn="l">
              <a:lnSpc>
                <a:spcPts val="3062"/>
              </a:lnSpc>
              <a:buNone/>
            </a:pPr>
            <a:r>
              <a:rPr lang="en-US" sz="2187" b="1" dirty="0" smtClean="0">
                <a:solidFill>
                  <a:srgbClr val="DCD7E5"/>
                </a:solidFill>
                <a:latin typeface="Heebo" pitchFamily="34" charset="0"/>
                <a:ea typeface="Heebo" pitchFamily="34" charset="-122"/>
                <a:cs typeface="Heebo" pitchFamily="34" charset="-120"/>
              </a:rPr>
              <a:t>Ft. Hassan Mohammed</a:t>
            </a:r>
          </a:p>
          <a:p>
            <a:pPr marL="0" indent="0" algn="l">
              <a:lnSpc>
                <a:spcPts val="3062"/>
              </a:lnSpc>
              <a:buNone/>
            </a:pPr>
            <a:r>
              <a:rPr lang="en-US" sz="2187" b="1" dirty="0" smtClean="0">
                <a:solidFill>
                  <a:srgbClr val="DCD7E5"/>
                </a:solidFill>
                <a:latin typeface="Heebo" pitchFamily="34" charset="0"/>
                <a:ea typeface="Heebo" pitchFamily="34" charset="-122"/>
                <a:cs typeface="Heebo" pitchFamily="34" charset="-120"/>
              </a:rPr>
              <a:t> </a:t>
            </a:r>
            <a:r>
              <a:rPr lang="en-US" sz="2187" b="1" dirty="0">
                <a:solidFill>
                  <a:srgbClr val="DCD7E5"/>
                </a:solidFill>
                <a:latin typeface="Heebo" pitchFamily="34" charset="0"/>
                <a:ea typeface="Heebo" pitchFamily="34" charset="-122"/>
                <a:cs typeface="Heebo" pitchFamily="34" charset="-120"/>
              </a:rPr>
              <a:t> </a:t>
            </a:r>
            <a:r>
              <a:rPr lang="en-US" sz="2187" b="1" dirty="0" smtClean="0">
                <a:solidFill>
                  <a:srgbClr val="DCD7E5"/>
                </a:solidFill>
                <a:latin typeface="Heebo" pitchFamily="34" charset="0"/>
                <a:ea typeface="Heebo" pitchFamily="34" charset="-122"/>
                <a:cs typeface="Heebo" pitchFamily="34" charset="-120"/>
              </a:rPr>
              <a:t>    </a:t>
            </a:r>
            <a:r>
              <a:rPr lang="en-US" sz="2187" b="1" dirty="0" err="1" smtClean="0">
                <a:solidFill>
                  <a:srgbClr val="DCD7E5"/>
                </a:solidFill>
                <a:latin typeface="Heebo" pitchFamily="34" charset="0"/>
                <a:ea typeface="Heebo" pitchFamily="34" charset="-122"/>
                <a:cs typeface="Heebo" pitchFamily="34" charset="-120"/>
              </a:rPr>
              <a:t>Sethuraja</a:t>
            </a:r>
            <a:endParaRPr lang="en-US" sz="2187" b="1" dirty="0" smtClean="0">
              <a:solidFill>
                <a:srgbClr val="DCD7E5"/>
              </a:solidFill>
              <a:latin typeface="Heebo" pitchFamily="34" charset="0"/>
              <a:ea typeface="Heebo" pitchFamily="34" charset="-122"/>
              <a:cs typeface="Heebo" pitchFamily="34" charset="-120"/>
            </a:endParaRPr>
          </a:p>
          <a:p>
            <a:pPr marL="0" indent="0" algn="l">
              <a:lnSpc>
                <a:spcPts val="3062"/>
              </a:lnSpc>
              <a:buNone/>
            </a:pPr>
            <a:r>
              <a:rPr lang="en-US" sz="2187" b="1" dirty="0">
                <a:solidFill>
                  <a:srgbClr val="DCD7E5"/>
                </a:solidFill>
                <a:latin typeface="Heebo" pitchFamily="34" charset="0"/>
                <a:ea typeface="Heebo" pitchFamily="34" charset="-122"/>
                <a:cs typeface="Heebo" pitchFamily="34" charset="-120"/>
              </a:rPr>
              <a:t> </a:t>
            </a:r>
            <a:r>
              <a:rPr lang="en-US" sz="2187" b="1" dirty="0" smtClean="0">
                <a:solidFill>
                  <a:srgbClr val="DCD7E5"/>
                </a:solidFill>
                <a:latin typeface="Heebo" pitchFamily="34" charset="0"/>
                <a:ea typeface="Heebo" pitchFamily="34" charset="-122"/>
                <a:cs typeface="Heebo" pitchFamily="34" charset="-120"/>
              </a:rPr>
              <a:t>     </a:t>
            </a:r>
            <a:r>
              <a:rPr lang="en-US" sz="2187" b="1" dirty="0" err="1" smtClean="0">
                <a:solidFill>
                  <a:srgbClr val="DCD7E5"/>
                </a:solidFill>
                <a:latin typeface="Heebo" pitchFamily="34" charset="0"/>
                <a:ea typeface="Heebo" pitchFamily="34" charset="-122"/>
                <a:cs typeface="Heebo" pitchFamily="34" charset="-120"/>
              </a:rPr>
              <a:t>Karthikeyan</a:t>
            </a:r>
            <a:endParaRPr lang="en-US" sz="2187" dirty="0"/>
          </a:p>
        </p:txBody>
      </p:sp>
      <p:pic>
        <p:nvPicPr>
          <p:cNvPr id="11" name="Image 0" descr="preencoded.png"/>
          <p:cNvPicPr>
            <a:picLocks noChangeAspect="1"/>
          </p:cNvPicPr>
          <p:nvPr/>
        </p:nvPicPr>
        <p:blipFill>
          <a:blip r:embed="rId5"/>
          <a:stretch>
            <a:fillRect/>
          </a:stretch>
        </p:blipFill>
        <p:spPr>
          <a:xfrm>
            <a:off x="-1" y="0"/>
            <a:ext cx="5486400" cy="822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pic>
        <p:nvPicPr>
          <p:cNvPr id="4" name="Image 1" descr="preencoded.png"/>
          <p:cNvPicPr>
            <a:picLocks noChangeAspect="1"/>
          </p:cNvPicPr>
          <p:nvPr/>
        </p:nvPicPr>
        <p:blipFill>
          <a:blip r:embed="rId4"/>
          <a:stretch>
            <a:fillRect/>
          </a:stretch>
        </p:blipFill>
        <p:spPr>
          <a:xfrm>
            <a:off x="0" y="0"/>
            <a:ext cx="14630400" cy="8229600"/>
          </a:xfrm>
          <a:prstGeom prst="rect">
            <a:avLst/>
          </a:prstGeom>
        </p:spPr>
      </p:pic>
      <p:sp>
        <p:nvSpPr>
          <p:cNvPr id="5" name="Shape 1"/>
          <p:cNvSpPr/>
          <p:nvPr/>
        </p:nvSpPr>
        <p:spPr>
          <a:xfrm>
            <a:off x="0" y="0"/>
            <a:ext cx="14630400" cy="8229600"/>
          </a:xfrm>
          <a:prstGeom prst="rect">
            <a:avLst/>
          </a:prstGeom>
          <a:solidFill>
            <a:srgbClr val="0D0A2C">
              <a:alpha val="80000"/>
            </a:srgbClr>
          </a:solidFill>
          <a:ln/>
        </p:spPr>
      </p:sp>
      <p:sp>
        <p:nvSpPr>
          <p:cNvPr id="6" name="Text 2"/>
          <p:cNvSpPr/>
          <p:nvPr/>
        </p:nvSpPr>
        <p:spPr>
          <a:xfrm>
            <a:off x="2037993" y="1750219"/>
            <a:ext cx="9211747" cy="694373"/>
          </a:xfrm>
          <a:prstGeom prst="rect">
            <a:avLst/>
          </a:prstGeom>
          <a:noFill/>
          <a:ln/>
        </p:spPr>
        <p:txBody>
          <a:bodyPr wrap="none" rtlCol="0" anchor="t"/>
          <a:lstStyle/>
          <a:p>
            <a:pPr marL="0" indent="0">
              <a:lnSpc>
                <a:spcPts val="5468"/>
              </a:lnSpc>
              <a:buNone/>
            </a:pPr>
            <a:r>
              <a:rPr lang="en-US" sz="4374" dirty="0">
                <a:solidFill>
                  <a:srgbClr val="F2F0F4"/>
                </a:solidFill>
                <a:latin typeface="Montserrat" pitchFamily="34" charset="0"/>
                <a:ea typeface="Montserrat" pitchFamily="34" charset="-122"/>
                <a:cs typeface="Montserrat" pitchFamily="34" charset="-120"/>
              </a:rPr>
              <a:t>Conclusion </a:t>
            </a:r>
            <a:endParaRPr lang="en-US" sz="4374" dirty="0"/>
          </a:p>
        </p:txBody>
      </p:sp>
      <p:pic>
        <p:nvPicPr>
          <p:cNvPr id="7" name="Image 2" descr="preencoded.png"/>
          <p:cNvPicPr>
            <a:picLocks noChangeAspect="1"/>
          </p:cNvPicPr>
          <p:nvPr/>
        </p:nvPicPr>
        <p:blipFill>
          <a:blip r:embed="rId5"/>
          <a:stretch>
            <a:fillRect/>
          </a:stretch>
        </p:blipFill>
        <p:spPr>
          <a:xfrm>
            <a:off x="2037993" y="2777847"/>
            <a:ext cx="3518059" cy="888682"/>
          </a:xfrm>
          <a:prstGeom prst="rect">
            <a:avLst/>
          </a:prstGeom>
        </p:spPr>
      </p:pic>
      <p:sp>
        <p:nvSpPr>
          <p:cNvPr id="8" name="Text 3"/>
          <p:cNvSpPr/>
          <p:nvPr/>
        </p:nvSpPr>
        <p:spPr>
          <a:xfrm>
            <a:off x="2260163" y="3999786"/>
            <a:ext cx="2777490" cy="347186"/>
          </a:xfrm>
          <a:prstGeom prst="rect">
            <a:avLst/>
          </a:prstGeom>
          <a:noFill/>
          <a:ln/>
        </p:spPr>
        <p:txBody>
          <a:bodyPr wrap="none" rtlCol="0" anchor="t"/>
          <a:lstStyle/>
          <a:p>
            <a:pPr marL="0" indent="0" algn="l">
              <a:lnSpc>
                <a:spcPts val="2734"/>
              </a:lnSpc>
              <a:buNone/>
            </a:pPr>
            <a:r>
              <a:rPr lang="en-US" sz="2187" dirty="0">
                <a:solidFill>
                  <a:srgbClr val="DCD7E5"/>
                </a:solidFill>
                <a:latin typeface="Montserrat" pitchFamily="34" charset="0"/>
                <a:ea typeface="Montserrat" pitchFamily="34" charset="-122"/>
                <a:cs typeface="Montserrat" pitchFamily="34" charset="-120"/>
              </a:rPr>
              <a:t>Enhanced Safety</a:t>
            </a:r>
            <a:endParaRPr lang="en-US" sz="2187" dirty="0"/>
          </a:p>
        </p:txBody>
      </p:sp>
      <p:sp>
        <p:nvSpPr>
          <p:cNvPr id="9" name="Text 4"/>
          <p:cNvSpPr/>
          <p:nvPr/>
        </p:nvSpPr>
        <p:spPr>
          <a:xfrm>
            <a:off x="2260163" y="4480203"/>
            <a:ext cx="3073718" cy="1421606"/>
          </a:xfrm>
          <a:prstGeom prst="rect">
            <a:avLst/>
          </a:prstGeom>
          <a:noFill/>
          <a:ln/>
        </p:spPr>
        <p:txBody>
          <a:bodyPr wrap="square" rtlCol="0" anchor="t"/>
          <a:lstStyle/>
          <a:p>
            <a:pPr marL="0" indent="0" algn="l">
              <a:lnSpc>
                <a:spcPts val="2799"/>
              </a:lnSpc>
              <a:buNone/>
            </a:pPr>
            <a:r>
              <a:rPr lang="en-US" sz="1750" dirty="0">
                <a:solidFill>
                  <a:srgbClr val="DCD7E5"/>
                </a:solidFill>
                <a:latin typeface="Heebo" pitchFamily="34" charset="0"/>
                <a:ea typeface="Heebo" pitchFamily="34" charset="-122"/>
                <a:cs typeface="Heebo" pitchFamily="34" charset="-120"/>
              </a:rPr>
              <a:t>Leads to enhanced road safety and accident prevention through proactive sign recognition.</a:t>
            </a:r>
            <a:endParaRPr lang="en-US" sz="1750" dirty="0"/>
          </a:p>
        </p:txBody>
      </p:sp>
      <p:pic>
        <p:nvPicPr>
          <p:cNvPr id="10" name="Image 3" descr="preencoded.png"/>
          <p:cNvPicPr>
            <a:picLocks noChangeAspect="1"/>
          </p:cNvPicPr>
          <p:nvPr/>
        </p:nvPicPr>
        <p:blipFill>
          <a:blip r:embed="rId6"/>
          <a:stretch>
            <a:fillRect/>
          </a:stretch>
        </p:blipFill>
        <p:spPr>
          <a:xfrm>
            <a:off x="5556052" y="2777847"/>
            <a:ext cx="3518178" cy="888682"/>
          </a:xfrm>
          <a:prstGeom prst="rect">
            <a:avLst/>
          </a:prstGeom>
        </p:spPr>
      </p:pic>
      <p:sp>
        <p:nvSpPr>
          <p:cNvPr id="11" name="Text 5"/>
          <p:cNvSpPr/>
          <p:nvPr/>
        </p:nvSpPr>
        <p:spPr>
          <a:xfrm>
            <a:off x="5778222" y="3999786"/>
            <a:ext cx="2916198" cy="347186"/>
          </a:xfrm>
          <a:prstGeom prst="rect">
            <a:avLst/>
          </a:prstGeom>
          <a:noFill/>
          <a:ln/>
        </p:spPr>
        <p:txBody>
          <a:bodyPr wrap="none" rtlCol="0" anchor="t"/>
          <a:lstStyle/>
          <a:p>
            <a:pPr marL="0" indent="0" algn="l">
              <a:lnSpc>
                <a:spcPts val="2734"/>
              </a:lnSpc>
              <a:buNone/>
            </a:pPr>
            <a:r>
              <a:rPr lang="en-US" sz="2187" dirty="0">
                <a:solidFill>
                  <a:srgbClr val="DCD7E5"/>
                </a:solidFill>
                <a:latin typeface="Montserrat" pitchFamily="34" charset="0"/>
                <a:ea typeface="Montserrat" pitchFamily="34" charset="-122"/>
                <a:cs typeface="Montserrat" pitchFamily="34" charset="-120"/>
              </a:rPr>
              <a:t>Continual Innovation</a:t>
            </a:r>
            <a:endParaRPr lang="en-US" sz="2187" dirty="0"/>
          </a:p>
        </p:txBody>
      </p:sp>
      <p:sp>
        <p:nvSpPr>
          <p:cNvPr id="12" name="Text 6"/>
          <p:cNvSpPr/>
          <p:nvPr/>
        </p:nvSpPr>
        <p:spPr>
          <a:xfrm>
            <a:off x="5778222" y="4480203"/>
            <a:ext cx="3073837" cy="1777008"/>
          </a:xfrm>
          <a:prstGeom prst="rect">
            <a:avLst/>
          </a:prstGeom>
          <a:noFill/>
          <a:ln/>
        </p:spPr>
        <p:txBody>
          <a:bodyPr wrap="square" rtlCol="0" anchor="t"/>
          <a:lstStyle/>
          <a:p>
            <a:pPr marL="0" indent="0" algn="l">
              <a:lnSpc>
                <a:spcPts val="2799"/>
              </a:lnSpc>
              <a:buNone/>
            </a:pPr>
            <a:r>
              <a:rPr lang="en-US" sz="1750" dirty="0">
                <a:solidFill>
                  <a:srgbClr val="DCD7E5"/>
                </a:solidFill>
                <a:latin typeface="Heebo" pitchFamily="34" charset="0"/>
                <a:ea typeface="Heebo" pitchFamily="34" charset="-122"/>
                <a:cs typeface="Heebo" pitchFamily="34" charset="-120"/>
              </a:rPr>
              <a:t>Promises continuous innovation in AI and advanced sensor technologies for superior recognition capabilities.</a:t>
            </a:r>
            <a:endParaRPr lang="en-US" sz="1750" dirty="0"/>
          </a:p>
        </p:txBody>
      </p:sp>
      <p:pic>
        <p:nvPicPr>
          <p:cNvPr id="13" name="Image 4" descr="preencoded.png"/>
          <p:cNvPicPr>
            <a:picLocks noChangeAspect="1"/>
          </p:cNvPicPr>
          <p:nvPr/>
        </p:nvPicPr>
        <p:blipFill>
          <a:blip r:embed="rId7"/>
          <a:stretch>
            <a:fillRect/>
          </a:stretch>
        </p:blipFill>
        <p:spPr>
          <a:xfrm>
            <a:off x="9074229" y="2777847"/>
            <a:ext cx="3518178" cy="888682"/>
          </a:xfrm>
          <a:prstGeom prst="rect">
            <a:avLst/>
          </a:prstGeom>
        </p:spPr>
      </p:pic>
      <p:sp>
        <p:nvSpPr>
          <p:cNvPr id="14" name="Text 7"/>
          <p:cNvSpPr/>
          <p:nvPr/>
        </p:nvSpPr>
        <p:spPr>
          <a:xfrm>
            <a:off x="9296400" y="3999786"/>
            <a:ext cx="2781538" cy="347186"/>
          </a:xfrm>
          <a:prstGeom prst="rect">
            <a:avLst/>
          </a:prstGeom>
          <a:noFill/>
          <a:ln/>
        </p:spPr>
        <p:txBody>
          <a:bodyPr wrap="none" rtlCol="0" anchor="t"/>
          <a:lstStyle/>
          <a:p>
            <a:pPr marL="0" indent="0" algn="l">
              <a:lnSpc>
                <a:spcPts val="2734"/>
              </a:lnSpc>
              <a:buNone/>
            </a:pPr>
            <a:r>
              <a:rPr lang="en-US" sz="2187" dirty="0">
                <a:solidFill>
                  <a:srgbClr val="DCD7E5"/>
                </a:solidFill>
                <a:latin typeface="Montserrat" pitchFamily="34" charset="0"/>
                <a:ea typeface="Montserrat" pitchFamily="34" charset="-122"/>
                <a:cs typeface="Montserrat" pitchFamily="34" charset="-120"/>
              </a:rPr>
              <a:t>Industry Integration</a:t>
            </a:r>
            <a:endParaRPr lang="en-US" sz="2187" dirty="0"/>
          </a:p>
        </p:txBody>
      </p:sp>
      <p:sp>
        <p:nvSpPr>
          <p:cNvPr id="15" name="Text 8"/>
          <p:cNvSpPr/>
          <p:nvPr/>
        </p:nvSpPr>
        <p:spPr>
          <a:xfrm>
            <a:off x="9296400" y="4480203"/>
            <a:ext cx="3073837" cy="1421606"/>
          </a:xfrm>
          <a:prstGeom prst="rect">
            <a:avLst/>
          </a:prstGeom>
          <a:noFill/>
          <a:ln/>
        </p:spPr>
        <p:txBody>
          <a:bodyPr wrap="square" rtlCol="0" anchor="t"/>
          <a:lstStyle/>
          <a:p>
            <a:pPr marL="0" indent="0" algn="l">
              <a:lnSpc>
                <a:spcPts val="2799"/>
              </a:lnSpc>
              <a:buNone/>
            </a:pPr>
            <a:r>
              <a:rPr lang="en-US" sz="1750" dirty="0">
                <a:solidFill>
                  <a:srgbClr val="DCD7E5"/>
                </a:solidFill>
                <a:latin typeface="Heebo" pitchFamily="34" charset="0"/>
                <a:ea typeface="Heebo" pitchFamily="34" charset="-122"/>
                <a:cs typeface="Heebo" pitchFamily="34" charset="-120"/>
              </a:rPr>
              <a:t>Will play a pivotal role in the integration of traffic sign recognition in diverse industries and domains.</a:t>
            </a:r>
            <a:endParaRPr lang="en-US" sz="1750" dirty="0"/>
          </a:p>
        </p:txBody>
      </p:sp>
    </p:spTree>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txBody>
          <a:bodyPr/>
          <a:lstStyle/>
          <a:p>
            <a:r>
              <a:rPr lang="en-US"/>
              <a:t>https://media0.giphy.com/media/v1.Y2lkPTc5MGI3NjExbnF0NXR4OXpvNjc0ZWxhcmtzcXE4Z3d5OW5senM3MTFsZ2tzdHprNiZlcD12MV9pbnRlcm5hbF9naWZfYnlfaWQmY3Q9Zw/5r23ff6dhoGGJKoqq0/giphy.gif</a:t>
            </a:r>
            <a:endParaRPr lang="en-US" dirty="0"/>
          </a:p>
        </p:txBody>
      </p:sp>
      <p:sp>
        <p:nvSpPr>
          <p:cNvPr id="4" name="Text 1"/>
          <p:cNvSpPr/>
          <p:nvPr/>
        </p:nvSpPr>
        <p:spPr>
          <a:xfrm>
            <a:off x="1597446" y="1817783"/>
            <a:ext cx="3602515" cy="817071"/>
          </a:xfrm>
          <a:prstGeom prst="rect">
            <a:avLst/>
          </a:prstGeom>
          <a:noFill/>
          <a:ln/>
        </p:spPr>
        <p:txBody>
          <a:bodyPr wrap="none" rtlCol="0" anchor="t"/>
          <a:lstStyle/>
          <a:p>
            <a:pPr marL="0" indent="0">
              <a:lnSpc>
                <a:spcPts val="5468"/>
              </a:lnSpc>
              <a:buNone/>
            </a:pPr>
            <a:endParaRPr lang="en-US" sz="4374" dirty="0"/>
          </a:p>
        </p:txBody>
      </p:sp>
      <p:sp>
        <p:nvSpPr>
          <p:cNvPr id="6" name="Text 3"/>
          <p:cNvSpPr/>
          <p:nvPr/>
        </p:nvSpPr>
        <p:spPr>
          <a:xfrm>
            <a:off x="2227778" y="3294459"/>
            <a:ext cx="120372" cy="416481"/>
          </a:xfrm>
          <a:prstGeom prst="rect">
            <a:avLst/>
          </a:prstGeom>
          <a:noFill/>
          <a:ln/>
        </p:spPr>
        <p:txBody>
          <a:bodyPr wrap="none" rtlCol="0" anchor="t"/>
          <a:lstStyle/>
          <a:p>
            <a:pPr marL="0" indent="0" algn="ctr">
              <a:lnSpc>
                <a:spcPts val="3281"/>
              </a:lnSpc>
              <a:buNone/>
            </a:pPr>
            <a:endParaRPr lang="en-US" sz="2624" dirty="0"/>
          </a:p>
        </p:txBody>
      </p:sp>
      <p:sp>
        <p:nvSpPr>
          <p:cNvPr id="7" name="Text 4"/>
          <p:cNvSpPr/>
          <p:nvPr/>
        </p:nvSpPr>
        <p:spPr>
          <a:xfrm>
            <a:off x="2227778" y="2798284"/>
            <a:ext cx="11554323" cy="3811838"/>
          </a:xfrm>
          <a:prstGeom prst="rect">
            <a:avLst/>
          </a:prstGeom>
          <a:noFill/>
          <a:ln/>
        </p:spPr>
        <p:txBody>
          <a:bodyPr wrap="square" rtlCol="0" anchor="t"/>
          <a:lstStyle/>
          <a:p>
            <a:pPr algn="just">
              <a:lnSpc>
                <a:spcPts val="2734"/>
              </a:lnSpc>
            </a:pPr>
            <a:endParaRPr lang="en-US" sz="2400" dirty="0"/>
          </a:p>
        </p:txBody>
      </p:sp>
      <p:sp>
        <p:nvSpPr>
          <p:cNvPr id="10" name="Text 7"/>
          <p:cNvSpPr/>
          <p:nvPr/>
        </p:nvSpPr>
        <p:spPr>
          <a:xfrm>
            <a:off x="5785485" y="3294459"/>
            <a:ext cx="189309" cy="416481"/>
          </a:xfrm>
          <a:prstGeom prst="rect">
            <a:avLst/>
          </a:prstGeom>
          <a:noFill/>
          <a:ln/>
        </p:spPr>
        <p:txBody>
          <a:bodyPr wrap="none" rtlCol="0" anchor="t"/>
          <a:lstStyle/>
          <a:p>
            <a:pPr marL="0" indent="0" algn="ctr">
              <a:lnSpc>
                <a:spcPts val="3281"/>
              </a:lnSpc>
              <a:buNone/>
            </a:pPr>
            <a:endParaRPr lang="en-US" sz="2624" dirty="0"/>
          </a:p>
        </p:txBody>
      </p:sp>
      <p:sp>
        <p:nvSpPr>
          <p:cNvPr id="14" name="Text 11"/>
          <p:cNvSpPr/>
          <p:nvPr/>
        </p:nvSpPr>
        <p:spPr>
          <a:xfrm>
            <a:off x="9378434" y="3294459"/>
            <a:ext cx="188000" cy="416481"/>
          </a:xfrm>
          <a:prstGeom prst="rect">
            <a:avLst/>
          </a:prstGeom>
          <a:noFill/>
          <a:ln/>
        </p:spPr>
        <p:txBody>
          <a:bodyPr wrap="none" rtlCol="0" anchor="t"/>
          <a:lstStyle/>
          <a:p>
            <a:pPr marL="0" indent="0" algn="ctr">
              <a:lnSpc>
                <a:spcPts val="3281"/>
              </a:lnSpc>
              <a:buNone/>
            </a:pPr>
            <a:endParaRPr lang="en-US" sz="2624" dirty="0"/>
          </a:p>
        </p:txBody>
      </p:sp>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4630400" cy="8229600"/>
          </a:xfrm>
          <a:prstGeom prst="rect">
            <a:avLst/>
          </a:prstGeom>
        </p:spPr>
      </p:pic>
    </p:spTree>
    <p:extLst>
      <p:ext uri="{BB962C8B-B14F-4D97-AF65-F5344CB8AC3E}">
        <p14:creationId xmlns:p14="http://schemas.microsoft.com/office/powerpoint/2010/main" val="3437764586"/>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sp>
        <p:nvSpPr>
          <p:cNvPr id="4" name="Text 1"/>
          <p:cNvSpPr/>
          <p:nvPr/>
        </p:nvSpPr>
        <p:spPr>
          <a:xfrm>
            <a:off x="1597446" y="1817783"/>
            <a:ext cx="3602515" cy="817071"/>
          </a:xfrm>
          <a:prstGeom prst="rect">
            <a:avLst/>
          </a:prstGeom>
          <a:noFill/>
          <a:ln/>
        </p:spPr>
        <p:txBody>
          <a:bodyPr wrap="none" rtlCol="0" anchor="t"/>
          <a:lstStyle/>
          <a:p>
            <a:pPr marL="0" indent="0">
              <a:lnSpc>
                <a:spcPts val="5468"/>
              </a:lnSpc>
              <a:buNone/>
            </a:pPr>
            <a:r>
              <a:rPr lang="en-US" sz="4374" dirty="0" smtClean="0">
                <a:solidFill>
                  <a:srgbClr val="F2F0F4"/>
                </a:solidFill>
                <a:latin typeface="Montserrat" pitchFamily="34" charset="0"/>
                <a:ea typeface="Montserrat" pitchFamily="34" charset="-122"/>
                <a:cs typeface="Montserrat" pitchFamily="34" charset="-120"/>
              </a:rPr>
              <a:t>Abstract</a:t>
            </a:r>
            <a:endParaRPr lang="en-US" sz="4374" dirty="0"/>
          </a:p>
        </p:txBody>
      </p:sp>
      <p:sp>
        <p:nvSpPr>
          <p:cNvPr id="6" name="Text 3"/>
          <p:cNvSpPr/>
          <p:nvPr/>
        </p:nvSpPr>
        <p:spPr>
          <a:xfrm>
            <a:off x="2227778" y="3294459"/>
            <a:ext cx="120372" cy="416481"/>
          </a:xfrm>
          <a:prstGeom prst="rect">
            <a:avLst/>
          </a:prstGeom>
          <a:noFill/>
          <a:ln/>
        </p:spPr>
        <p:txBody>
          <a:bodyPr wrap="none" rtlCol="0" anchor="t"/>
          <a:lstStyle/>
          <a:p>
            <a:pPr marL="0" indent="0" algn="ctr">
              <a:lnSpc>
                <a:spcPts val="3281"/>
              </a:lnSpc>
              <a:buNone/>
            </a:pPr>
            <a:endParaRPr lang="en-US" sz="2624" dirty="0"/>
          </a:p>
        </p:txBody>
      </p:sp>
      <p:sp>
        <p:nvSpPr>
          <p:cNvPr id="7" name="Text 4"/>
          <p:cNvSpPr/>
          <p:nvPr/>
        </p:nvSpPr>
        <p:spPr>
          <a:xfrm>
            <a:off x="2227778" y="2798284"/>
            <a:ext cx="11554323" cy="3811838"/>
          </a:xfrm>
          <a:prstGeom prst="rect">
            <a:avLst/>
          </a:prstGeom>
          <a:noFill/>
          <a:ln/>
        </p:spPr>
        <p:txBody>
          <a:bodyPr wrap="square" rtlCol="0" anchor="t"/>
          <a:lstStyle/>
          <a:p>
            <a:pPr algn="just">
              <a:lnSpc>
                <a:spcPts val="2734"/>
              </a:lnSpc>
            </a:pPr>
            <a:endParaRPr lang="en-US" sz="2400" dirty="0">
              <a:solidFill>
                <a:srgbClr val="DCD7E5"/>
              </a:solidFill>
              <a:latin typeface="Montserrat" pitchFamily="34" charset="0"/>
              <a:ea typeface="Montserrat" pitchFamily="34" charset="-122"/>
              <a:cs typeface="Montserrat" pitchFamily="34" charset="-120"/>
            </a:endParaRPr>
          </a:p>
          <a:p>
            <a:pPr>
              <a:lnSpc>
                <a:spcPts val="2734"/>
              </a:lnSpc>
            </a:pPr>
            <a:endParaRPr lang="en-US" sz="2400" dirty="0">
              <a:solidFill>
                <a:srgbClr val="DCD7E5"/>
              </a:solidFill>
              <a:latin typeface="Montserrat" pitchFamily="34" charset="0"/>
              <a:ea typeface="Montserrat" pitchFamily="34" charset="-122"/>
              <a:cs typeface="Montserrat" pitchFamily="34" charset="-120"/>
            </a:endParaRPr>
          </a:p>
          <a:p>
            <a:pPr>
              <a:lnSpc>
                <a:spcPts val="2734"/>
              </a:lnSpc>
            </a:pPr>
            <a:r>
              <a:rPr lang="en-US" sz="2400" dirty="0">
                <a:solidFill>
                  <a:srgbClr val="DCD7E5"/>
                </a:solidFill>
                <a:latin typeface="Montserrat" pitchFamily="34" charset="0"/>
                <a:ea typeface="Montserrat" pitchFamily="34" charset="-122"/>
                <a:cs typeface="Montserrat" pitchFamily="34" charset="-120"/>
              </a:rPr>
              <a:t>Traffic sign recognition (TSR) is a technology through which a vehicle can recognize the traffic signs on the road, such as "speed limit," "children," or "turn ahead." This is part of the features collectively called Advanced Driver Assistance Systems (ADAS). The technology is being developed by a variety of automotive suppliers and utilizes image processing techniques to detect traffic signs. The detection methods can be generally divided into color-based, shape-based, and learning-based methods.</a:t>
            </a:r>
            <a:endParaRPr lang="en-US" sz="2400" dirty="0"/>
          </a:p>
        </p:txBody>
      </p:sp>
      <p:sp>
        <p:nvSpPr>
          <p:cNvPr id="10" name="Text 7"/>
          <p:cNvSpPr/>
          <p:nvPr/>
        </p:nvSpPr>
        <p:spPr>
          <a:xfrm>
            <a:off x="5785485" y="3294459"/>
            <a:ext cx="189309" cy="416481"/>
          </a:xfrm>
          <a:prstGeom prst="rect">
            <a:avLst/>
          </a:prstGeom>
          <a:noFill/>
          <a:ln/>
        </p:spPr>
        <p:txBody>
          <a:bodyPr wrap="none" rtlCol="0" anchor="t"/>
          <a:lstStyle/>
          <a:p>
            <a:pPr marL="0" indent="0" algn="ctr">
              <a:lnSpc>
                <a:spcPts val="3281"/>
              </a:lnSpc>
              <a:buNone/>
            </a:pPr>
            <a:endParaRPr lang="en-US" sz="2624" dirty="0"/>
          </a:p>
        </p:txBody>
      </p:sp>
      <p:sp>
        <p:nvSpPr>
          <p:cNvPr id="14" name="Text 11"/>
          <p:cNvSpPr/>
          <p:nvPr/>
        </p:nvSpPr>
        <p:spPr>
          <a:xfrm>
            <a:off x="9378434" y="3294459"/>
            <a:ext cx="188000" cy="416481"/>
          </a:xfrm>
          <a:prstGeom prst="rect">
            <a:avLst/>
          </a:prstGeom>
          <a:noFill/>
          <a:ln/>
        </p:spPr>
        <p:txBody>
          <a:bodyPr wrap="none" rtlCol="0" anchor="t"/>
          <a:lstStyle/>
          <a:p>
            <a:pPr marL="0" indent="0" algn="ctr">
              <a:lnSpc>
                <a:spcPts val="3281"/>
              </a:lnSpc>
              <a:buNone/>
            </a:pPr>
            <a:endParaRPr lang="en-US" sz="2624" dirty="0"/>
          </a:p>
        </p:txBody>
      </p:sp>
    </p:spTree>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sp>
        <p:nvSpPr>
          <p:cNvPr id="4" name="Text 1"/>
          <p:cNvSpPr/>
          <p:nvPr/>
        </p:nvSpPr>
        <p:spPr>
          <a:xfrm>
            <a:off x="793214" y="826265"/>
            <a:ext cx="5629621" cy="848299"/>
          </a:xfrm>
          <a:prstGeom prst="rect">
            <a:avLst/>
          </a:prstGeom>
          <a:noFill/>
          <a:ln/>
        </p:spPr>
        <p:txBody>
          <a:bodyPr wrap="none" rtlCol="0" anchor="t"/>
          <a:lstStyle/>
          <a:p>
            <a:pPr marL="0" indent="0">
              <a:lnSpc>
                <a:spcPts val="5468"/>
              </a:lnSpc>
              <a:buNone/>
            </a:pPr>
            <a:r>
              <a:rPr lang="en-US" sz="4374" dirty="0" smtClean="0">
                <a:solidFill>
                  <a:srgbClr val="F2F0F4"/>
                </a:solidFill>
                <a:latin typeface="Montserrat" pitchFamily="34" charset="0"/>
                <a:ea typeface="Montserrat" pitchFamily="34" charset="-122"/>
                <a:cs typeface="Montserrat" pitchFamily="34" charset="-120"/>
              </a:rPr>
              <a:t>Existing methods</a:t>
            </a:r>
            <a:endParaRPr lang="en-US" sz="4374" dirty="0"/>
          </a:p>
        </p:txBody>
      </p:sp>
      <p:sp>
        <p:nvSpPr>
          <p:cNvPr id="5" name="Text 2"/>
          <p:cNvSpPr/>
          <p:nvPr/>
        </p:nvSpPr>
        <p:spPr>
          <a:xfrm>
            <a:off x="2037993" y="1872867"/>
            <a:ext cx="11534788" cy="5949110"/>
          </a:xfrm>
          <a:prstGeom prst="rect">
            <a:avLst/>
          </a:prstGeom>
          <a:noFill/>
          <a:ln/>
        </p:spPr>
        <p:txBody>
          <a:bodyPr wrap="square" rtlCol="0" anchor="t"/>
          <a:lstStyle/>
          <a:p>
            <a:pPr marL="342900" indent="-342900">
              <a:buFont typeface="Arial" panose="020B0604020202020204" pitchFamily="34" charset="0"/>
              <a:buChar char="•"/>
            </a:pPr>
            <a:r>
              <a:rPr lang="en-US" sz="2400" dirty="0">
                <a:solidFill>
                  <a:schemeClr val="bg1"/>
                </a:solidFill>
              </a:rPr>
              <a:t>Companies like Google, Tesla, Uber, Ford, Audi, Toyota, Mercedes-Benz, and many more are automating vehicles with enhanced technology. </a:t>
            </a:r>
            <a:endParaRPr lang="en-US" sz="2400" dirty="0" smtClean="0">
              <a:solidFill>
                <a:schemeClr val="bg1"/>
              </a:solidFill>
            </a:endParaRPr>
          </a:p>
          <a:p>
            <a:pPr marL="342900" indent="-342900">
              <a:buFont typeface="Arial" panose="020B0604020202020204" pitchFamily="34" charset="0"/>
              <a:buChar char="•"/>
            </a:pPr>
            <a:endParaRPr lang="en-US" sz="2400" dirty="0">
              <a:solidFill>
                <a:schemeClr val="bg1"/>
              </a:solidFill>
            </a:endParaRPr>
          </a:p>
          <a:p>
            <a:pPr marL="342900" indent="-342900">
              <a:buFont typeface="Arial" panose="020B0604020202020204" pitchFamily="34" charset="0"/>
              <a:buChar char="•"/>
            </a:pPr>
            <a:endParaRPr lang="en-US" sz="2400" dirty="0" smtClean="0">
              <a:solidFill>
                <a:schemeClr val="bg1"/>
              </a:solidFill>
            </a:endParaRPr>
          </a:p>
          <a:p>
            <a:pPr marL="342900" indent="-342900">
              <a:buFont typeface="Arial" panose="020B0604020202020204" pitchFamily="34" charset="0"/>
              <a:buChar char="•"/>
            </a:pPr>
            <a:r>
              <a:rPr lang="en-US" sz="2400" dirty="0" smtClean="0">
                <a:solidFill>
                  <a:schemeClr val="bg1"/>
                </a:solidFill>
              </a:rPr>
              <a:t>When </a:t>
            </a:r>
            <a:r>
              <a:rPr lang="en-US" sz="2400" dirty="0">
                <a:solidFill>
                  <a:schemeClr val="bg1"/>
                </a:solidFill>
              </a:rPr>
              <a:t>we go on the road, we see various traffic signs like traffic signals, turn left or right, speed limits, zebra crossing, </a:t>
            </a:r>
            <a:r>
              <a:rPr lang="en-US" sz="2400" dirty="0" err="1" smtClean="0">
                <a:solidFill>
                  <a:schemeClr val="bg1"/>
                </a:solidFill>
              </a:rPr>
              <a:t>u-turn</a:t>
            </a:r>
            <a:r>
              <a:rPr lang="en-US" sz="2400" dirty="0" smtClean="0">
                <a:solidFill>
                  <a:schemeClr val="bg1"/>
                </a:solidFill>
              </a:rPr>
              <a:t>, </a:t>
            </a:r>
            <a:r>
              <a:rPr lang="en-US" sz="2400" dirty="0">
                <a:solidFill>
                  <a:schemeClr val="bg1"/>
                </a:solidFill>
              </a:rPr>
              <a:t>no passing of heavy vehicles, no entry, children crossing, etc., that we need to follow for safety purpose. Likewise, autonomous or self-driving cars must interpret these signboards and make decisions to achieve maximum accuracy. This algorithm recognizes which class a traffic signboard belongs to is called Traffic signs </a:t>
            </a:r>
            <a:r>
              <a:rPr lang="en-US" sz="2400" dirty="0" smtClean="0">
                <a:solidFill>
                  <a:schemeClr val="bg1"/>
                </a:solidFill>
              </a:rPr>
              <a:t>recognition</a:t>
            </a:r>
          </a:p>
          <a:p>
            <a:pPr marL="342900" indent="-342900">
              <a:buFont typeface="Arial" panose="020B0604020202020204" pitchFamily="34" charset="0"/>
              <a:buChar char="•"/>
            </a:pPr>
            <a:endParaRPr lang="en-US" sz="2400" dirty="0">
              <a:solidFill>
                <a:schemeClr val="bg1"/>
              </a:solidFill>
            </a:endParaRPr>
          </a:p>
          <a:p>
            <a:pPr marL="342900" indent="-342900">
              <a:buFont typeface="Arial" panose="020B0604020202020204" pitchFamily="34" charset="0"/>
              <a:buChar char="•"/>
            </a:pPr>
            <a:r>
              <a:rPr lang="en-US" sz="2400" dirty="0" smtClean="0">
                <a:solidFill>
                  <a:schemeClr val="bg1"/>
                </a:solidFill>
              </a:rPr>
              <a:t>We </a:t>
            </a:r>
            <a:r>
              <a:rPr lang="en-US" sz="2400" dirty="0">
                <a:solidFill>
                  <a:schemeClr val="bg1"/>
                </a:solidFill>
              </a:rPr>
              <a:t>will build a model for classifying traffic signs available in the image into many categories using CNN and </a:t>
            </a:r>
            <a:r>
              <a:rPr lang="en-US" sz="2400" dirty="0" err="1">
                <a:solidFill>
                  <a:schemeClr val="bg1"/>
                </a:solidFill>
              </a:rPr>
              <a:t>Keras</a:t>
            </a:r>
            <a:r>
              <a:rPr lang="en-US" sz="2400" dirty="0">
                <a:solidFill>
                  <a:schemeClr val="bg1"/>
                </a:solidFill>
              </a:rPr>
              <a:t> library.</a:t>
            </a:r>
          </a:p>
        </p:txBody>
      </p:sp>
    </p:spTree>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sp>
        <p:nvSpPr>
          <p:cNvPr id="4" name="Text 1"/>
          <p:cNvSpPr/>
          <p:nvPr/>
        </p:nvSpPr>
        <p:spPr>
          <a:xfrm>
            <a:off x="2037993" y="418642"/>
            <a:ext cx="9929932" cy="815247"/>
          </a:xfrm>
          <a:prstGeom prst="rect">
            <a:avLst/>
          </a:prstGeom>
          <a:noFill/>
          <a:ln/>
        </p:spPr>
        <p:txBody>
          <a:bodyPr wrap="none" rtlCol="0" anchor="t"/>
          <a:lstStyle/>
          <a:p>
            <a:pPr marL="0" indent="0">
              <a:lnSpc>
                <a:spcPts val="5468"/>
              </a:lnSpc>
              <a:buNone/>
            </a:pPr>
            <a:r>
              <a:rPr lang="en-US" sz="4374" dirty="0">
                <a:solidFill>
                  <a:srgbClr val="F2F0F4"/>
                </a:solidFill>
                <a:latin typeface="Montserrat" pitchFamily="34" charset="0"/>
                <a:ea typeface="Montserrat" pitchFamily="34" charset="-122"/>
                <a:cs typeface="Montserrat" pitchFamily="34" charset="-120"/>
              </a:rPr>
              <a:t>How Traffic Sign Recognition Works</a:t>
            </a:r>
            <a:endParaRPr lang="en-US" sz="4374" dirty="0"/>
          </a:p>
        </p:txBody>
      </p:sp>
      <p:pic>
        <p:nvPicPr>
          <p:cNvPr id="5" name="Image 1" descr="preencoded.png"/>
          <p:cNvPicPr>
            <a:picLocks noChangeAspect="1"/>
          </p:cNvPicPr>
          <p:nvPr/>
        </p:nvPicPr>
        <p:blipFill>
          <a:blip r:embed="rId4"/>
          <a:stretch>
            <a:fillRect/>
          </a:stretch>
        </p:blipFill>
        <p:spPr>
          <a:xfrm>
            <a:off x="2037993" y="1430360"/>
            <a:ext cx="444341" cy="444341"/>
          </a:xfrm>
          <a:prstGeom prst="rect">
            <a:avLst/>
          </a:prstGeom>
        </p:spPr>
      </p:pic>
      <p:sp>
        <p:nvSpPr>
          <p:cNvPr id="6" name="Text 2"/>
          <p:cNvSpPr/>
          <p:nvPr/>
        </p:nvSpPr>
        <p:spPr>
          <a:xfrm>
            <a:off x="2037993" y="2071172"/>
            <a:ext cx="2777490" cy="462708"/>
          </a:xfrm>
          <a:prstGeom prst="rect">
            <a:avLst/>
          </a:prstGeom>
          <a:noFill/>
          <a:ln/>
        </p:spPr>
        <p:txBody>
          <a:bodyPr wrap="none" rtlCol="0" anchor="t"/>
          <a:lstStyle/>
          <a:p>
            <a:pPr marL="0" indent="0" algn="l">
              <a:lnSpc>
                <a:spcPts val="2734"/>
              </a:lnSpc>
              <a:buNone/>
            </a:pPr>
            <a:r>
              <a:rPr lang="en-US" sz="2187" dirty="0">
                <a:solidFill>
                  <a:srgbClr val="F2F0F4"/>
                </a:solidFill>
                <a:latin typeface="Montserrat" pitchFamily="34" charset="0"/>
                <a:ea typeface="Montserrat" pitchFamily="34" charset="-122"/>
                <a:cs typeface="Montserrat" pitchFamily="34" charset="-120"/>
              </a:rPr>
              <a:t>Computer Vision</a:t>
            </a:r>
            <a:endParaRPr lang="en-US" sz="2187" dirty="0"/>
          </a:p>
        </p:txBody>
      </p:sp>
      <p:pic>
        <p:nvPicPr>
          <p:cNvPr id="8" name="Image 2" descr="preencoded.png"/>
          <p:cNvPicPr>
            <a:picLocks noChangeAspect="1"/>
          </p:cNvPicPr>
          <p:nvPr/>
        </p:nvPicPr>
        <p:blipFill>
          <a:blip r:embed="rId5"/>
          <a:stretch>
            <a:fillRect/>
          </a:stretch>
        </p:blipFill>
        <p:spPr>
          <a:xfrm>
            <a:off x="5667137" y="1430360"/>
            <a:ext cx="444341" cy="444341"/>
          </a:xfrm>
          <a:prstGeom prst="rect">
            <a:avLst/>
          </a:prstGeom>
        </p:spPr>
      </p:pic>
      <p:sp>
        <p:nvSpPr>
          <p:cNvPr id="9" name="Text 4"/>
          <p:cNvSpPr/>
          <p:nvPr/>
        </p:nvSpPr>
        <p:spPr>
          <a:xfrm>
            <a:off x="5667137" y="2071172"/>
            <a:ext cx="2777490" cy="462708"/>
          </a:xfrm>
          <a:prstGeom prst="rect">
            <a:avLst/>
          </a:prstGeom>
          <a:noFill/>
          <a:ln/>
        </p:spPr>
        <p:txBody>
          <a:bodyPr wrap="none" rtlCol="0" anchor="t"/>
          <a:lstStyle/>
          <a:p>
            <a:pPr marL="0" indent="0" algn="l">
              <a:lnSpc>
                <a:spcPts val="2734"/>
              </a:lnSpc>
              <a:buNone/>
            </a:pPr>
            <a:r>
              <a:rPr lang="en-US" sz="2187" dirty="0">
                <a:solidFill>
                  <a:srgbClr val="F2F0F4"/>
                </a:solidFill>
                <a:latin typeface="Montserrat" pitchFamily="34" charset="0"/>
                <a:ea typeface="Montserrat" pitchFamily="34" charset="-122"/>
                <a:cs typeface="Montserrat" pitchFamily="34" charset="-120"/>
              </a:rPr>
              <a:t>Neural Networks</a:t>
            </a:r>
            <a:endParaRPr lang="en-US" sz="2187" dirty="0"/>
          </a:p>
        </p:txBody>
      </p:sp>
      <p:pic>
        <p:nvPicPr>
          <p:cNvPr id="11" name="Image 3" descr="preencoded.png"/>
          <p:cNvPicPr>
            <a:picLocks noChangeAspect="1"/>
          </p:cNvPicPr>
          <p:nvPr/>
        </p:nvPicPr>
        <p:blipFill>
          <a:blip r:embed="rId6"/>
          <a:stretch>
            <a:fillRect/>
          </a:stretch>
        </p:blipFill>
        <p:spPr>
          <a:xfrm>
            <a:off x="9208265" y="1427811"/>
            <a:ext cx="444341" cy="444341"/>
          </a:xfrm>
          <a:prstGeom prst="rect">
            <a:avLst/>
          </a:prstGeom>
        </p:spPr>
      </p:pic>
      <p:sp>
        <p:nvSpPr>
          <p:cNvPr id="12" name="Text 6"/>
          <p:cNvSpPr/>
          <p:nvPr/>
        </p:nvSpPr>
        <p:spPr>
          <a:xfrm>
            <a:off x="9296400" y="2071172"/>
            <a:ext cx="2777490" cy="462708"/>
          </a:xfrm>
          <a:prstGeom prst="rect">
            <a:avLst/>
          </a:prstGeom>
          <a:noFill/>
          <a:ln/>
        </p:spPr>
        <p:txBody>
          <a:bodyPr wrap="none" rtlCol="0" anchor="t"/>
          <a:lstStyle/>
          <a:p>
            <a:pPr marL="0" indent="0" algn="l">
              <a:lnSpc>
                <a:spcPts val="2734"/>
              </a:lnSpc>
              <a:buNone/>
            </a:pPr>
            <a:r>
              <a:rPr lang="en-US" sz="2187" dirty="0">
                <a:solidFill>
                  <a:srgbClr val="F2F0F4"/>
                </a:solidFill>
                <a:latin typeface="Montserrat" pitchFamily="34" charset="0"/>
                <a:ea typeface="Montserrat" pitchFamily="34" charset="-122"/>
                <a:cs typeface="Montserrat" pitchFamily="34" charset="-120"/>
              </a:rPr>
              <a:t>Image Processing</a:t>
            </a:r>
            <a:endParaRPr lang="en-US" sz="2187" dirty="0"/>
          </a:p>
        </p:txBody>
      </p:sp>
      <p:pic>
        <p:nvPicPr>
          <p:cNvPr id="16" name="Picture 1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18631" y="2886457"/>
            <a:ext cx="10642294" cy="4693148"/>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11939" y="0"/>
            <a:ext cx="14630400" cy="8229600"/>
          </a:xfrm>
          <a:prstGeom prst="rect">
            <a:avLst/>
          </a:prstGeom>
          <a:solidFill>
            <a:srgbClr val="0D0A2C">
              <a:alpha val="75000"/>
            </a:srgbClr>
          </a:solidFill>
          <a:ln/>
        </p:spPr>
      </p:sp>
      <p:sp>
        <p:nvSpPr>
          <p:cNvPr id="4" name="Text 1"/>
          <p:cNvSpPr/>
          <p:nvPr/>
        </p:nvSpPr>
        <p:spPr>
          <a:xfrm>
            <a:off x="969484" y="686040"/>
            <a:ext cx="6623489" cy="1032592"/>
          </a:xfrm>
          <a:prstGeom prst="rect">
            <a:avLst/>
          </a:prstGeom>
          <a:noFill/>
          <a:ln/>
        </p:spPr>
        <p:txBody>
          <a:bodyPr wrap="none" rtlCol="0" anchor="t"/>
          <a:lstStyle/>
          <a:p>
            <a:pPr marL="0" indent="0">
              <a:lnSpc>
                <a:spcPts val="5468"/>
              </a:lnSpc>
              <a:buNone/>
            </a:pPr>
            <a:r>
              <a:rPr lang="en-US" sz="4374" dirty="0">
                <a:solidFill>
                  <a:srgbClr val="F2F0F4"/>
                </a:solidFill>
                <a:latin typeface="Montserrat" pitchFamily="34" charset="0"/>
                <a:ea typeface="Montserrat" pitchFamily="34" charset="-122"/>
                <a:cs typeface="Montserrat" pitchFamily="34" charset="-120"/>
              </a:rPr>
              <a:t>Advantages</a:t>
            </a:r>
            <a:endParaRPr lang="en-US" sz="4374" dirty="0"/>
          </a:p>
        </p:txBody>
      </p:sp>
      <p:sp>
        <p:nvSpPr>
          <p:cNvPr id="5" name="Shape 2"/>
          <p:cNvSpPr/>
          <p:nvPr/>
        </p:nvSpPr>
        <p:spPr>
          <a:xfrm>
            <a:off x="2037993" y="1718633"/>
            <a:ext cx="499943" cy="517792"/>
          </a:xfrm>
          <a:prstGeom prst="roundRect">
            <a:avLst>
              <a:gd name="adj" fmla="val 20000"/>
            </a:avLst>
          </a:prstGeom>
          <a:solidFill>
            <a:srgbClr val="3C136D"/>
          </a:solidFill>
          <a:ln w="7620">
            <a:solidFill>
              <a:srgbClr val="552C86"/>
            </a:solidFill>
            <a:prstDash val="solid"/>
          </a:ln>
        </p:spPr>
      </p:sp>
      <p:sp>
        <p:nvSpPr>
          <p:cNvPr id="7" name="Text 4"/>
          <p:cNvSpPr/>
          <p:nvPr/>
        </p:nvSpPr>
        <p:spPr>
          <a:xfrm>
            <a:off x="2760107" y="1860829"/>
            <a:ext cx="2647950" cy="463730"/>
          </a:xfrm>
          <a:prstGeom prst="rect">
            <a:avLst/>
          </a:prstGeom>
          <a:noFill/>
          <a:ln/>
        </p:spPr>
        <p:txBody>
          <a:bodyPr wrap="square" rtlCol="0" anchor="t"/>
          <a:lstStyle/>
          <a:p>
            <a:pPr marL="0" indent="0">
              <a:lnSpc>
                <a:spcPts val="2734"/>
              </a:lnSpc>
              <a:buNone/>
            </a:pPr>
            <a:r>
              <a:rPr lang="en-US" sz="2187" dirty="0">
                <a:solidFill>
                  <a:srgbClr val="DCD7E5"/>
                </a:solidFill>
                <a:latin typeface="Montserrat" pitchFamily="34" charset="0"/>
                <a:ea typeface="Montserrat" pitchFamily="34" charset="-122"/>
                <a:cs typeface="Montserrat" pitchFamily="34" charset="-120"/>
              </a:rPr>
              <a:t>Real-time detection</a:t>
            </a:r>
            <a:endParaRPr lang="en-US" sz="2187" dirty="0"/>
          </a:p>
        </p:txBody>
      </p:sp>
      <p:sp>
        <p:nvSpPr>
          <p:cNvPr id="8" name="Text 5"/>
          <p:cNvSpPr/>
          <p:nvPr/>
        </p:nvSpPr>
        <p:spPr>
          <a:xfrm>
            <a:off x="2760107" y="2864386"/>
            <a:ext cx="2647950" cy="3069332"/>
          </a:xfrm>
          <a:prstGeom prst="rect">
            <a:avLst/>
          </a:prstGeom>
          <a:noFill/>
          <a:ln/>
        </p:spPr>
        <p:txBody>
          <a:bodyPr wrap="squar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Advanced algorithms enable real-time identification of traffic signs, allowing for quicker decision making.</a:t>
            </a:r>
            <a:endParaRPr lang="en-US" sz="1750" dirty="0"/>
          </a:p>
        </p:txBody>
      </p:sp>
      <p:sp>
        <p:nvSpPr>
          <p:cNvPr id="10" name="Text 7"/>
          <p:cNvSpPr/>
          <p:nvPr/>
        </p:nvSpPr>
        <p:spPr>
          <a:xfrm>
            <a:off x="5785485" y="3294459"/>
            <a:ext cx="189309" cy="416481"/>
          </a:xfrm>
          <a:prstGeom prst="rect">
            <a:avLst/>
          </a:prstGeom>
          <a:noFill/>
          <a:ln/>
        </p:spPr>
        <p:txBody>
          <a:bodyPr wrap="none" rtlCol="0" anchor="t"/>
          <a:lstStyle/>
          <a:p>
            <a:pPr marL="0" indent="0" algn="ctr">
              <a:lnSpc>
                <a:spcPts val="3281"/>
              </a:lnSpc>
              <a:buNone/>
            </a:pPr>
            <a:endParaRPr lang="en-US" sz="2624" dirty="0"/>
          </a:p>
        </p:txBody>
      </p:sp>
      <p:sp>
        <p:nvSpPr>
          <p:cNvPr id="11" name="Text 8"/>
          <p:cNvSpPr/>
          <p:nvPr/>
        </p:nvSpPr>
        <p:spPr>
          <a:xfrm>
            <a:off x="6352342" y="1860829"/>
            <a:ext cx="2647950" cy="684067"/>
          </a:xfrm>
          <a:prstGeom prst="rect">
            <a:avLst/>
          </a:prstGeom>
          <a:noFill/>
          <a:ln/>
        </p:spPr>
        <p:txBody>
          <a:bodyPr wrap="none" rtlCol="0" anchor="t"/>
          <a:lstStyle/>
          <a:p>
            <a:pPr marL="0" indent="0">
              <a:lnSpc>
                <a:spcPts val="2734"/>
              </a:lnSpc>
              <a:buNone/>
            </a:pPr>
            <a:r>
              <a:rPr lang="en-US" sz="2187" dirty="0">
                <a:solidFill>
                  <a:srgbClr val="DCD7E5"/>
                </a:solidFill>
                <a:latin typeface="Montserrat" pitchFamily="34" charset="0"/>
                <a:ea typeface="Montserrat" pitchFamily="34" charset="-122"/>
                <a:cs typeface="Montserrat" pitchFamily="34" charset="-120"/>
              </a:rPr>
              <a:t>Improved accuracy</a:t>
            </a:r>
            <a:endParaRPr lang="en-US" sz="2187" dirty="0"/>
          </a:p>
        </p:txBody>
      </p:sp>
      <p:sp>
        <p:nvSpPr>
          <p:cNvPr id="12" name="Text 9"/>
          <p:cNvSpPr/>
          <p:nvPr/>
        </p:nvSpPr>
        <p:spPr>
          <a:xfrm>
            <a:off x="6352342" y="2864386"/>
            <a:ext cx="2647950" cy="2357609"/>
          </a:xfrm>
          <a:prstGeom prst="rect">
            <a:avLst/>
          </a:prstGeom>
          <a:noFill/>
          <a:ln/>
        </p:spPr>
        <p:txBody>
          <a:bodyPr wrap="squar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Machine learning algorithms interpret and respond to traffic signs accurately, reducing the risk of accidents.</a:t>
            </a:r>
            <a:endParaRPr lang="en-US" sz="1750" dirty="0"/>
          </a:p>
        </p:txBody>
      </p:sp>
      <p:sp>
        <p:nvSpPr>
          <p:cNvPr id="14" name="Text 11"/>
          <p:cNvSpPr/>
          <p:nvPr/>
        </p:nvSpPr>
        <p:spPr>
          <a:xfrm>
            <a:off x="9378434" y="1707617"/>
            <a:ext cx="188000" cy="2003324"/>
          </a:xfrm>
          <a:prstGeom prst="rect">
            <a:avLst/>
          </a:prstGeom>
          <a:noFill/>
          <a:ln/>
        </p:spPr>
        <p:txBody>
          <a:bodyPr wrap="none" rtlCol="0" anchor="t"/>
          <a:lstStyle/>
          <a:p>
            <a:pPr marL="0" indent="0" algn="ctr">
              <a:lnSpc>
                <a:spcPts val="3281"/>
              </a:lnSpc>
              <a:buNone/>
            </a:pPr>
            <a:r>
              <a:rPr lang="en-US" sz="2624" dirty="0" smtClean="0">
                <a:solidFill>
                  <a:srgbClr val="DCD7E5"/>
                </a:solidFill>
                <a:latin typeface="Montserrat" pitchFamily="34" charset="0"/>
                <a:ea typeface="Montserrat" pitchFamily="34" charset="-122"/>
                <a:cs typeface="Montserrat" pitchFamily="34" charset="-120"/>
              </a:rPr>
              <a:t>3</a:t>
            </a:r>
            <a:endParaRPr lang="en-US" sz="2624" dirty="0"/>
          </a:p>
        </p:txBody>
      </p:sp>
      <p:sp>
        <p:nvSpPr>
          <p:cNvPr id="15" name="Text 12"/>
          <p:cNvSpPr/>
          <p:nvPr/>
        </p:nvSpPr>
        <p:spPr>
          <a:xfrm>
            <a:off x="9944576" y="1860829"/>
            <a:ext cx="2647950" cy="882371"/>
          </a:xfrm>
          <a:prstGeom prst="rect">
            <a:avLst/>
          </a:prstGeom>
          <a:noFill/>
          <a:ln/>
        </p:spPr>
        <p:txBody>
          <a:bodyPr wrap="square" rtlCol="0" anchor="t"/>
          <a:lstStyle/>
          <a:p>
            <a:pPr marL="0" indent="0">
              <a:lnSpc>
                <a:spcPts val="2734"/>
              </a:lnSpc>
              <a:buNone/>
            </a:pPr>
            <a:r>
              <a:rPr lang="en-US" sz="2187" dirty="0">
                <a:solidFill>
                  <a:srgbClr val="DCD7E5"/>
                </a:solidFill>
                <a:latin typeface="Montserrat" pitchFamily="34" charset="0"/>
                <a:ea typeface="Montserrat" pitchFamily="34" charset="-122"/>
                <a:cs typeface="Montserrat" pitchFamily="34" charset="-120"/>
              </a:rPr>
              <a:t>Optimized navigation</a:t>
            </a:r>
            <a:endParaRPr lang="en-US" sz="2187" dirty="0"/>
          </a:p>
        </p:txBody>
      </p:sp>
      <p:sp>
        <p:nvSpPr>
          <p:cNvPr id="16" name="Text 13"/>
          <p:cNvSpPr/>
          <p:nvPr/>
        </p:nvSpPr>
        <p:spPr>
          <a:xfrm>
            <a:off x="9944576" y="2974555"/>
            <a:ext cx="2647950" cy="2611978"/>
          </a:xfrm>
          <a:prstGeom prst="rect">
            <a:avLst/>
          </a:prstGeom>
          <a:noFill/>
          <a:ln/>
        </p:spPr>
        <p:txBody>
          <a:bodyPr wrap="squar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Integration with GPS data optimizes navigation and driver assistance systems for a safer and more efficient driving experience.</a:t>
            </a:r>
            <a:endParaRPr lang="en-US" sz="1750" dirty="0"/>
          </a:p>
        </p:txBody>
      </p:sp>
      <p:sp>
        <p:nvSpPr>
          <p:cNvPr id="18" name="Shape 2"/>
          <p:cNvSpPr/>
          <p:nvPr/>
        </p:nvSpPr>
        <p:spPr>
          <a:xfrm>
            <a:off x="5630384" y="1707616"/>
            <a:ext cx="499943" cy="517792"/>
          </a:xfrm>
          <a:prstGeom prst="roundRect">
            <a:avLst>
              <a:gd name="adj" fmla="val 20000"/>
            </a:avLst>
          </a:prstGeom>
          <a:solidFill>
            <a:srgbClr val="3C136D"/>
          </a:solidFill>
          <a:ln w="7620">
            <a:solidFill>
              <a:srgbClr val="552C86"/>
            </a:solidFill>
            <a:prstDash val="solid"/>
          </a:ln>
        </p:spPr>
      </p:sp>
      <p:sp>
        <p:nvSpPr>
          <p:cNvPr id="19" name="Shape 2"/>
          <p:cNvSpPr/>
          <p:nvPr/>
        </p:nvSpPr>
        <p:spPr>
          <a:xfrm>
            <a:off x="9200508" y="1685070"/>
            <a:ext cx="499943" cy="517792"/>
          </a:xfrm>
          <a:prstGeom prst="roundRect">
            <a:avLst>
              <a:gd name="adj" fmla="val 20000"/>
            </a:avLst>
          </a:prstGeom>
          <a:solidFill>
            <a:srgbClr val="3C136D"/>
          </a:solidFill>
          <a:ln w="7620">
            <a:solidFill>
              <a:srgbClr val="552C86"/>
            </a:solidFill>
            <a:prstDash val="solid"/>
          </a:ln>
        </p:spPr>
      </p:sp>
      <p:sp>
        <p:nvSpPr>
          <p:cNvPr id="21" name="TextBox 20"/>
          <p:cNvSpPr txBox="1"/>
          <p:nvPr/>
        </p:nvSpPr>
        <p:spPr>
          <a:xfrm>
            <a:off x="9272307" y="1735679"/>
            <a:ext cx="856287" cy="461665"/>
          </a:xfrm>
          <a:prstGeom prst="rect">
            <a:avLst/>
          </a:prstGeom>
          <a:noFill/>
        </p:spPr>
        <p:txBody>
          <a:bodyPr wrap="square" rtlCol="0">
            <a:spAutoFit/>
          </a:bodyPr>
          <a:lstStyle/>
          <a:p>
            <a:r>
              <a:rPr lang="en-US" sz="2400" dirty="0" smtClean="0">
                <a:solidFill>
                  <a:schemeClr val="bg1"/>
                </a:solidFill>
              </a:rPr>
              <a:t>3</a:t>
            </a:r>
            <a:endParaRPr lang="en-US" sz="2400" dirty="0">
              <a:solidFill>
                <a:schemeClr val="bg1"/>
              </a:solidFill>
            </a:endParaRPr>
          </a:p>
        </p:txBody>
      </p:sp>
      <p:sp>
        <p:nvSpPr>
          <p:cNvPr id="22" name="TextBox 21"/>
          <p:cNvSpPr txBox="1"/>
          <p:nvPr/>
        </p:nvSpPr>
        <p:spPr>
          <a:xfrm>
            <a:off x="5734112" y="1746696"/>
            <a:ext cx="478145" cy="461665"/>
          </a:xfrm>
          <a:prstGeom prst="rect">
            <a:avLst/>
          </a:prstGeom>
          <a:noFill/>
        </p:spPr>
        <p:txBody>
          <a:bodyPr wrap="square" rtlCol="0">
            <a:spAutoFit/>
          </a:bodyPr>
          <a:lstStyle/>
          <a:p>
            <a:r>
              <a:rPr lang="en-US" sz="2400" dirty="0">
                <a:solidFill>
                  <a:schemeClr val="bg1"/>
                </a:solidFill>
              </a:rPr>
              <a:t>2</a:t>
            </a:r>
          </a:p>
        </p:txBody>
      </p:sp>
      <p:sp>
        <p:nvSpPr>
          <p:cNvPr id="23" name="TextBox 22"/>
          <p:cNvSpPr txBox="1"/>
          <p:nvPr/>
        </p:nvSpPr>
        <p:spPr>
          <a:xfrm>
            <a:off x="2126955" y="1764265"/>
            <a:ext cx="477989" cy="461665"/>
          </a:xfrm>
          <a:prstGeom prst="rect">
            <a:avLst/>
          </a:prstGeom>
          <a:noFill/>
        </p:spPr>
        <p:txBody>
          <a:bodyPr wrap="square" rtlCol="0">
            <a:spAutoFit/>
          </a:bodyPr>
          <a:lstStyle/>
          <a:p>
            <a:r>
              <a:rPr lang="en-US" sz="2400" dirty="0" smtClean="0">
                <a:solidFill>
                  <a:schemeClr val="bg1"/>
                </a:solidFill>
              </a:rPr>
              <a:t>1</a:t>
            </a:r>
            <a:endParaRPr lang="en-US" sz="2400" dirty="0">
              <a:solidFill>
                <a:schemeClr val="bg1"/>
              </a:solidFill>
            </a:endParaRPr>
          </a:p>
        </p:txBody>
      </p:sp>
    </p:spTree>
    <p:extLst>
      <p:ext uri="{BB962C8B-B14F-4D97-AF65-F5344CB8AC3E}">
        <p14:creationId xmlns:p14="http://schemas.microsoft.com/office/powerpoint/2010/main" val="2864636359"/>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sp>
        <p:nvSpPr>
          <p:cNvPr id="4" name="Text 1"/>
          <p:cNvSpPr/>
          <p:nvPr/>
        </p:nvSpPr>
        <p:spPr>
          <a:xfrm>
            <a:off x="2037993" y="1993225"/>
            <a:ext cx="10525363" cy="694373"/>
          </a:xfrm>
          <a:prstGeom prst="rect">
            <a:avLst/>
          </a:prstGeom>
          <a:noFill/>
          <a:ln/>
        </p:spPr>
        <p:txBody>
          <a:bodyPr wrap="none" rtlCol="0" anchor="t"/>
          <a:lstStyle/>
          <a:p>
            <a:pPr marL="0" indent="0">
              <a:lnSpc>
                <a:spcPts val="5468"/>
              </a:lnSpc>
              <a:buNone/>
            </a:pPr>
            <a:r>
              <a:rPr lang="en-US" sz="4374" dirty="0">
                <a:solidFill>
                  <a:srgbClr val="F2F0F4"/>
                </a:solidFill>
                <a:latin typeface="Montserrat" pitchFamily="34" charset="0"/>
                <a:ea typeface="Montserrat" pitchFamily="34" charset="-122"/>
                <a:cs typeface="Montserrat" pitchFamily="34" charset="-120"/>
              </a:rPr>
              <a:t>Challenges in Traffic Sign Recognition</a:t>
            </a:r>
            <a:endParaRPr lang="en-US" sz="4374" dirty="0"/>
          </a:p>
        </p:txBody>
      </p:sp>
      <p:sp>
        <p:nvSpPr>
          <p:cNvPr id="5" name="Shape 2"/>
          <p:cNvSpPr/>
          <p:nvPr/>
        </p:nvSpPr>
        <p:spPr>
          <a:xfrm>
            <a:off x="2037993" y="3305532"/>
            <a:ext cx="499943" cy="499943"/>
          </a:xfrm>
          <a:prstGeom prst="roundRect">
            <a:avLst>
              <a:gd name="adj" fmla="val 20000"/>
            </a:avLst>
          </a:prstGeom>
          <a:solidFill>
            <a:srgbClr val="3C136D"/>
          </a:solidFill>
          <a:ln w="7620">
            <a:solidFill>
              <a:srgbClr val="552C86"/>
            </a:solidFill>
            <a:prstDash val="solid"/>
          </a:ln>
        </p:spPr>
      </p:sp>
      <p:sp>
        <p:nvSpPr>
          <p:cNvPr id="6" name="Text 3"/>
          <p:cNvSpPr/>
          <p:nvPr/>
        </p:nvSpPr>
        <p:spPr>
          <a:xfrm>
            <a:off x="2227778" y="3347204"/>
            <a:ext cx="120372" cy="416481"/>
          </a:xfrm>
          <a:prstGeom prst="rect">
            <a:avLst/>
          </a:prstGeom>
          <a:noFill/>
          <a:ln/>
        </p:spPr>
        <p:txBody>
          <a:bodyPr wrap="none" rtlCol="0" anchor="t"/>
          <a:lstStyle/>
          <a:p>
            <a:pPr marL="0" indent="0" algn="ctr">
              <a:lnSpc>
                <a:spcPts val="3281"/>
              </a:lnSpc>
              <a:buNone/>
            </a:pPr>
            <a:r>
              <a:rPr lang="en-US" sz="2624" dirty="0">
                <a:solidFill>
                  <a:srgbClr val="DCD7E5"/>
                </a:solidFill>
                <a:latin typeface="Montserrat" pitchFamily="34" charset="0"/>
                <a:ea typeface="Montserrat" pitchFamily="34" charset="-122"/>
                <a:cs typeface="Montserrat" pitchFamily="34" charset="-120"/>
              </a:rPr>
              <a:t>1</a:t>
            </a:r>
            <a:endParaRPr lang="en-US" sz="2624" dirty="0"/>
          </a:p>
        </p:txBody>
      </p:sp>
      <p:sp>
        <p:nvSpPr>
          <p:cNvPr id="7" name="Text 4"/>
          <p:cNvSpPr/>
          <p:nvPr/>
        </p:nvSpPr>
        <p:spPr>
          <a:xfrm>
            <a:off x="2760107" y="3381851"/>
            <a:ext cx="3502104" cy="347186"/>
          </a:xfrm>
          <a:prstGeom prst="rect">
            <a:avLst/>
          </a:prstGeom>
          <a:noFill/>
          <a:ln/>
        </p:spPr>
        <p:txBody>
          <a:bodyPr wrap="none" rtlCol="0" anchor="t"/>
          <a:lstStyle/>
          <a:p>
            <a:pPr marL="0" indent="0">
              <a:lnSpc>
                <a:spcPts val="2734"/>
              </a:lnSpc>
              <a:buNone/>
            </a:pPr>
            <a:r>
              <a:rPr lang="en-US" sz="2187" dirty="0">
                <a:solidFill>
                  <a:srgbClr val="DCD7E5"/>
                </a:solidFill>
                <a:latin typeface="Montserrat" pitchFamily="34" charset="0"/>
                <a:ea typeface="Montserrat" pitchFamily="34" charset="-122"/>
                <a:cs typeface="Montserrat" pitchFamily="34" charset="-120"/>
              </a:rPr>
              <a:t>Environmental Variability</a:t>
            </a:r>
            <a:endParaRPr lang="en-US" sz="2187" dirty="0"/>
          </a:p>
        </p:txBody>
      </p:sp>
      <p:sp>
        <p:nvSpPr>
          <p:cNvPr id="8" name="Text 5"/>
          <p:cNvSpPr/>
          <p:nvPr/>
        </p:nvSpPr>
        <p:spPr>
          <a:xfrm>
            <a:off x="2760107" y="3862268"/>
            <a:ext cx="4444008" cy="710803"/>
          </a:xfrm>
          <a:prstGeom prst="rect">
            <a:avLst/>
          </a:prstGeom>
          <a:noFill/>
          <a:ln/>
        </p:spPr>
        <p:txBody>
          <a:bodyPr wrap="squar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Challenges posed by varying lighting, weather, and environmental conditions.</a:t>
            </a:r>
            <a:endParaRPr lang="en-US" sz="1750" dirty="0"/>
          </a:p>
        </p:txBody>
      </p:sp>
      <p:sp>
        <p:nvSpPr>
          <p:cNvPr id="9" name="Shape 6"/>
          <p:cNvSpPr/>
          <p:nvPr/>
        </p:nvSpPr>
        <p:spPr>
          <a:xfrm>
            <a:off x="7426285" y="3305532"/>
            <a:ext cx="499943" cy="499943"/>
          </a:xfrm>
          <a:prstGeom prst="roundRect">
            <a:avLst>
              <a:gd name="adj" fmla="val 20000"/>
            </a:avLst>
          </a:prstGeom>
          <a:solidFill>
            <a:srgbClr val="3C136D"/>
          </a:solidFill>
          <a:ln w="7620">
            <a:solidFill>
              <a:srgbClr val="552C86"/>
            </a:solidFill>
            <a:prstDash val="solid"/>
          </a:ln>
        </p:spPr>
      </p:sp>
      <p:sp>
        <p:nvSpPr>
          <p:cNvPr id="10" name="Text 7"/>
          <p:cNvSpPr/>
          <p:nvPr/>
        </p:nvSpPr>
        <p:spPr>
          <a:xfrm>
            <a:off x="7581543" y="3347204"/>
            <a:ext cx="189309" cy="416481"/>
          </a:xfrm>
          <a:prstGeom prst="rect">
            <a:avLst/>
          </a:prstGeom>
          <a:noFill/>
          <a:ln/>
        </p:spPr>
        <p:txBody>
          <a:bodyPr wrap="none" rtlCol="0" anchor="t"/>
          <a:lstStyle/>
          <a:p>
            <a:pPr marL="0" indent="0" algn="ctr">
              <a:lnSpc>
                <a:spcPts val="3281"/>
              </a:lnSpc>
              <a:buNone/>
            </a:pPr>
            <a:r>
              <a:rPr lang="en-US" sz="2624" dirty="0">
                <a:solidFill>
                  <a:srgbClr val="DCD7E5"/>
                </a:solidFill>
                <a:latin typeface="Montserrat" pitchFamily="34" charset="0"/>
                <a:ea typeface="Montserrat" pitchFamily="34" charset="-122"/>
                <a:cs typeface="Montserrat" pitchFamily="34" charset="-120"/>
              </a:rPr>
              <a:t>2</a:t>
            </a:r>
            <a:endParaRPr lang="en-US" sz="2624" dirty="0"/>
          </a:p>
        </p:txBody>
      </p:sp>
      <p:sp>
        <p:nvSpPr>
          <p:cNvPr id="11" name="Text 8"/>
          <p:cNvSpPr/>
          <p:nvPr/>
        </p:nvSpPr>
        <p:spPr>
          <a:xfrm>
            <a:off x="8148399" y="3381851"/>
            <a:ext cx="2777490" cy="347186"/>
          </a:xfrm>
          <a:prstGeom prst="rect">
            <a:avLst/>
          </a:prstGeom>
          <a:noFill/>
          <a:ln/>
        </p:spPr>
        <p:txBody>
          <a:bodyPr wrap="none" rtlCol="0" anchor="t"/>
          <a:lstStyle/>
          <a:p>
            <a:pPr marL="0" indent="0">
              <a:lnSpc>
                <a:spcPts val="2734"/>
              </a:lnSpc>
              <a:buNone/>
            </a:pPr>
            <a:r>
              <a:rPr lang="en-US" sz="2187" dirty="0">
                <a:solidFill>
                  <a:srgbClr val="DCD7E5"/>
                </a:solidFill>
                <a:latin typeface="Montserrat" pitchFamily="34" charset="0"/>
                <a:ea typeface="Montserrat" pitchFamily="34" charset="-122"/>
                <a:cs typeface="Montserrat" pitchFamily="34" charset="-120"/>
              </a:rPr>
              <a:t>Multilingual Signs</a:t>
            </a:r>
            <a:endParaRPr lang="en-US" sz="2187" dirty="0"/>
          </a:p>
        </p:txBody>
      </p:sp>
      <p:sp>
        <p:nvSpPr>
          <p:cNvPr id="12" name="Text 9"/>
          <p:cNvSpPr/>
          <p:nvPr/>
        </p:nvSpPr>
        <p:spPr>
          <a:xfrm>
            <a:off x="8148399" y="3862268"/>
            <a:ext cx="4444008" cy="710803"/>
          </a:xfrm>
          <a:prstGeom prst="rect">
            <a:avLst/>
          </a:prstGeom>
          <a:noFill/>
          <a:ln/>
        </p:spPr>
        <p:txBody>
          <a:bodyPr wrap="squar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Difficulty in recognizing and interpreting multilingual or non-standardized road signs.</a:t>
            </a:r>
            <a:endParaRPr lang="en-US" sz="1750" dirty="0"/>
          </a:p>
        </p:txBody>
      </p:sp>
      <p:sp>
        <p:nvSpPr>
          <p:cNvPr id="13" name="Shape 10"/>
          <p:cNvSpPr/>
          <p:nvPr/>
        </p:nvSpPr>
        <p:spPr>
          <a:xfrm>
            <a:off x="2037993" y="4968835"/>
            <a:ext cx="499943" cy="499943"/>
          </a:xfrm>
          <a:prstGeom prst="roundRect">
            <a:avLst>
              <a:gd name="adj" fmla="val 20000"/>
            </a:avLst>
          </a:prstGeom>
          <a:solidFill>
            <a:srgbClr val="3C136D"/>
          </a:solidFill>
          <a:ln w="7620">
            <a:solidFill>
              <a:srgbClr val="552C86"/>
            </a:solidFill>
            <a:prstDash val="solid"/>
          </a:ln>
        </p:spPr>
      </p:sp>
      <p:sp>
        <p:nvSpPr>
          <p:cNvPr id="14" name="Text 11"/>
          <p:cNvSpPr/>
          <p:nvPr/>
        </p:nvSpPr>
        <p:spPr>
          <a:xfrm>
            <a:off x="2193965" y="5010507"/>
            <a:ext cx="188000" cy="416481"/>
          </a:xfrm>
          <a:prstGeom prst="rect">
            <a:avLst/>
          </a:prstGeom>
          <a:noFill/>
          <a:ln/>
        </p:spPr>
        <p:txBody>
          <a:bodyPr wrap="none" rtlCol="0" anchor="t"/>
          <a:lstStyle/>
          <a:p>
            <a:pPr marL="0" indent="0" algn="ctr">
              <a:lnSpc>
                <a:spcPts val="3281"/>
              </a:lnSpc>
              <a:buNone/>
            </a:pPr>
            <a:r>
              <a:rPr lang="en-US" sz="2624" dirty="0">
                <a:solidFill>
                  <a:srgbClr val="DCD7E5"/>
                </a:solidFill>
                <a:latin typeface="Montserrat" pitchFamily="34" charset="0"/>
                <a:ea typeface="Montserrat" pitchFamily="34" charset="-122"/>
                <a:cs typeface="Montserrat" pitchFamily="34" charset="-120"/>
              </a:rPr>
              <a:t>3</a:t>
            </a:r>
            <a:endParaRPr lang="en-US" sz="2624" dirty="0"/>
          </a:p>
        </p:txBody>
      </p:sp>
      <p:sp>
        <p:nvSpPr>
          <p:cNvPr id="15" name="Text 12"/>
          <p:cNvSpPr/>
          <p:nvPr/>
        </p:nvSpPr>
        <p:spPr>
          <a:xfrm>
            <a:off x="2760107" y="5045154"/>
            <a:ext cx="3014543" cy="347186"/>
          </a:xfrm>
          <a:prstGeom prst="rect">
            <a:avLst/>
          </a:prstGeom>
          <a:noFill/>
          <a:ln/>
        </p:spPr>
        <p:txBody>
          <a:bodyPr wrap="none" rtlCol="0" anchor="t"/>
          <a:lstStyle/>
          <a:p>
            <a:pPr marL="0" indent="0">
              <a:lnSpc>
                <a:spcPts val="2734"/>
              </a:lnSpc>
              <a:buNone/>
            </a:pPr>
            <a:r>
              <a:rPr lang="en-US" sz="2187" dirty="0">
                <a:solidFill>
                  <a:srgbClr val="DCD7E5"/>
                </a:solidFill>
                <a:latin typeface="Montserrat" pitchFamily="34" charset="0"/>
                <a:ea typeface="Montserrat" pitchFamily="34" charset="-122"/>
                <a:cs typeface="Montserrat" pitchFamily="34" charset="-120"/>
              </a:rPr>
              <a:t>Damage or Occlusion</a:t>
            </a:r>
            <a:endParaRPr lang="en-US" sz="2187" dirty="0"/>
          </a:p>
        </p:txBody>
      </p:sp>
      <p:sp>
        <p:nvSpPr>
          <p:cNvPr id="16" name="Text 13"/>
          <p:cNvSpPr/>
          <p:nvPr/>
        </p:nvSpPr>
        <p:spPr>
          <a:xfrm>
            <a:off x="2760107" y="5525572"/>
            <a:ext cx="4444008" cy="710803"/>
          </a:xfrm>
          <a:prstGeom prst="rect">
            <a:avLst/>
          </a:prstGeom>
          <a:noFill/>
          <a:ln/>
        </p:spPr>
        <p:txBody>
          <a:bodyPr wrap="squar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Issues with recognizing signs that are damaged or partially obstructed.</a:t>
            </a:r>
            <a:endParaRPr lang="en-US" sz="1750" dirty="0"/>
          </a:p>
        </p:txBody>
      </p:sp>
      <p:sp>
        <p:nvSpPr>
          <p:cNvPr id="17" name="Shape 14"/>
          <p:cNvSpPr/>
          <p:nvPr/>
        </p:nvSpPr>
        <p:spPr>
          <a:xfrm>
            <a:off x="7426285" y="4968835"/>
            <a:ext cx="499943" cy="499943"/>
          </a:xfrm>
          <a:prstGeom prst="roundRect">
            <a:avLst>
              <a:gd name="adj" fmla="val 20000"/>
            </a:avLst>
          </a:prstGeom>
          <a:solidFill>
            <a:srgbClr val="3C136D"/>
          </a:solidFill>
          <a:ln w="7620">
            <a:solidFill>
              <a:srgbClr val="552C86"/>
            </a:solidFill>
            <a:prstDash val="solid"/>
          </a:ln>
        </p:spPr>
      </p:sp>
      <p:sp>
        <p:nvSpPr>
          <p:cNvPr id="18" name="Text 15"/>
          <p:cNvSpPr/>
          <p:nvPr/>
        </p:nvSpPr>
        <p:spPr>
          <a:xfrm>
            <a:off x="7566065" y="5010507"/>
            <a:ext cx="220385" cy="416481"/>
          </a:xfrm>
          <a:prstGeom prst="rect">
            <a:avLst/>
          </a:prstGeom>
          <a:noFill/>
          <a:ln/>
        </p:spPr>
        <p:txBody>
          <a:bodyPr wrap="none" rtlCol="0" anchor="t"/>
          <a:lstStyle/>
          <a:p>
            <a:pPr marL="0" indent="0" algn="ctr">
              <a:lnSpc>
                <a:spcPts val="3281"/>
              </a:lnSpc>
              <a:buNone/>
            </a:pPr>
            <a:r>
              <a:rPr lang="en-US" sz="2624" dirty="0">
                <a:solidFill>
                  <a:srgbClr val="DCD7E5"/>
                </a:solidFill>
                <a:latin typeface="Montserrat" pitchFamily="34" charset="0"/>
                <a:ea typeface="Montserrat" pitchFamily="34" charset="-122"/>
                <a:cs typeface="Montserrat" pitchFamily="34" charset="-120"/>
              </a:rPr>
              <a:t>4</a:t>
            </a:r>
            <a:endParaRPr lang="en-US" sz="2624" dirty="0"/>
          </a:p>
        </p:txBody>
      </p:sp>
      <p:sp>
        <p:nvSpPr>
          <p:cNvPr id="19" name="Text 16"/>
          <p:cNvSpPr/>
          <p:nvPr/>
        </p:nvSpPr>
        <p:spPr>
          <a:xfrm>
            <a:off x="8148399" y="5045154"/>
            <a:ext cx="2777490" cy="347186"/>
          </a:xfrm>
          <a:prstGeom prst="rect">
            <a:avLst/>
          </a:prstGeom>
          <a:noFill/>
          <a:ln/>
        </p:spPr>
        <p:txBody>
          <a:bodyPr wrap="none" rtlCol="0" anchor="t"/>
          <a:lstStyle/>
          <a:p>
            <a:pPr marL="0" indent="0">
              <a:lnSpc>
                <a:spcPts val="2734"/>
              </a:lnSpc>
              <a:buNone/>
            </a:pPr>
            <a:r>
              <a:rPr lang="en-US" sz="2187" dirty="0">
                <a:solidFill>
                  <a:srgbClr val="DCD7E5"/>
                </a:solidFill>
                <a:latin typeface="Montserrat" pitchFamily="34" charset="0"/>
                <a:ea typeface="Montserrat" pitchFamily="34" charset="-122"/>
                <a:cs typeface="Montserrat" pitchFamily="34" charset="-120"/>
              </a:rPr>
              <a:t>Dynamic Scenes</a:t>
            </a:r>
            <a:endParaRPr lang="en-US" sz="2187" dirty="0"/>
          </a:p>
        </p:txBody>
      </p:sp>
      <p:sp>
        <p:nvSpPr>
          <p:cNvPr id="20" name="Text 17"/>
          <p:cNvSpPr/>
          <p:nvPr/>
        </p:nvSpPr>
        <p:spPr>
          <a:xfrm>
            <a:off x="8148399" y="5525572"/>
            <a:ext cx="4444008" cy="710803"/>
          </a:xfrm>
          <a:prstGeom prst="rect">
            <a:avLst/>
          </a:prstGeom>
          <a:noFill/>
          <a:ln/>
        </p:spPr>
        <p:txBody>
          <a:bodyPr wrap="squar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Complexity introduced by sign visibility in dynamic traffic scenarios.</a:t>
            </a:r>
            <a:endParaRPr lang="en-US" sz="1750" dirty="0"/>
          </a:p>
        </p:txBody>
      </p:sp>
    </p:spTree>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sp>
        <p:nvSpPr>
          <p:cNvPr id="4" name="Text 1"/>
          <p:cNvSpPr/>
          <p:nvPr/>
        </p:nvSpPr>
        <p:spPr>
          <a:xfrm>
            <a:off x="1498294" y="1134738"/>
            <a:ext cx="11094113" cy="1718632"/>
          </a:xfrm>
          <a:prstGeom prst="rect">
            <a:avLst/>
          </a:prstGeom>
          <a:noFill/>
          <a:ln/>
        </p:spPr>
        <p:txBody>
          <a:bodyPr wrap="square" rtlCol="0" anchor="t"/>
          <a:lstStyle/>
          <a:p>
            <a:pPr marL="0" indent="0">
              <a:lnSpc>
                <a:spcPts val="5468"/>
              </a:lnSpc>
              <a:buNone/>
            </a:pPr>
            <a:r>
              <a:rPr lang="en-US" sz="4374" dirty="0" smtClean="0">
                <a:solidFill>
                  <a:srgbClr val="F2F0F4"/>
                </a:solidFill>
                <a:latin typeface="Montserrat" pitchFamily="34" charset="0"/>
                <a:ea typeface="Montserrat" pitchFamily="34" charset="-122"/>
                <a:cs typeface="Montserrat" pitchFamily="34" charset="-120"/>
              </a:rPr>
              <a:t>Proposed Methodology</a:t>
            </a:r>
            <a:endParaRPr lang="en-US" sz="4374" dirty="0"/>
          </a:p>
        </p:txBody>
      </p:sp>
      <p:sp>
        <p:nvSpPr>
          <p:cNvPr id="13" name="Text 10"/>
          <p:cNvSpPr/>
          <p:nvPr/>
        </p:nvSpPr>
        <p:spPr>
          <a:xfrm>
            <a:off x="1288973" y="3106757"/>
            <a:ext cx="11887200" cy="3977089"/>
          </a:xfrm>
          <a:prstGeom prst="rect">
            <a:avLst/>
          </a:prstGeom>
          <a:noFill/>
          <a:ln/>
        </p:spPr>
        <p:txBody>
          <a:bodyPr wrap="square" rtlCol="0" anchor="t"/>
          <a:lstStyle/>
          <a:p>
            <a:pPr algn="just">
              <a:lnSpc>
                <a:spcPts val="2799"/>
              </a:lnSpc>
            </a:pPr>
            <a:r>
              <a:rPr lang="en-US" sz="2200" dirty="0" smtClean="0">
                <a:solidFill>
                  <a:srgbClr val="DCD7E5"/>
                </a:solidFill>
                <a:latin typeface="Heebo" pitchFamily="34" charset="0"/>
                <a:ea typeface="Heebo" pitchFamily="34" charset="-122"/>
                <a:cs typeface="Heebo" pitchFamily="34" charset="-120"/>
              </a:rPr>
              <a:t>Imagine </a:t>
            </a:r>
            <a:r>
              <a:rPr lang="en-US" sz="2200" dirty="0">
                <a:solidFill>
                  <a:srgbClr val="DCD7E5"/>
                </a:solidFill>
                <a:latin typeface="Heebo" pitchFamily="34" charset="0"/>
                <a:ea typeface="Heebo" pitchFamily="34" charset="-122"/>
                <a:cs typeface="Heebo" pitchFamily="34" charset="-120"/>
              </a:rPr>
              <a:t>driving with a virtual co-pilot who reads you the road! This innovative system uses a powerful camera to capture traffic signs in real-time. Artificial intelligence instantly recognizes and interprets these signs, transforming them into clear voice messages delivered directly to you. No more squinting or deciphering – hear critical information like stop signs, speed limits, lane changes, and even construction zones, all while keeping your eyes focused on the road. This customizable system can prioritize important alerts, integrate with GPS for location-specific warnings, and ultimately enhance your awareness and safety behind the wheel. Drive smarter, drive safer, with the power of talking traffic signs!</a:t>
            </a:r>
            <a:endParaRPr lang="en-US" sz="2200" dirty="0"/>
          </a:p>
        </p:txBody>
      </p:sp>
    </p:spTree>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pic>
        <p:nvPicPr>
          <p:cNvPr id="4" name="Image 1" descr="preencoded.png"/>
          <p:cNvPicPr>
            <a:picLocks noChangeAspect="1"/>
          </p:cNvPicPr>
          <p:nvPr/>
        </p:nvPicPr>
        <p:blipFill>
          <a:blip r:embed="rId4"/>
          <a:stretch>
            <a:fillRect/>
          </a:stretch>
        </p:blipFill>
        <p:spPr>
          <a:xfrm>
            <a:off x="10972800" y="0"/>
            <a:ext cx="3657600" cy="8229600"/>
          </a:xfrm>
          <a:prstGeom prst="rect">
            <a:avLst/>
          </a:prstGeom>
        </p:spPr>
      </p:pic>
      <p:sp>
        <p:nvSpPr>
          <p:cNvPr id="5" name="Text 1"/>
          <p:cNvSpPr/>
          <p:nvPr/>
        </p:nvSpPr>
        <p:spPr>
          <a:xfrm>
            <a:off x="833199" y="1314212"/>
            <a:ext cx="9306401" cy="1388745"/>
          </a:xfrm>
          <a:prstGeom prst="rect">
            <a:avLst/>
          </a:prstGeom>
          <a:noFill/>
          <a:ln/>
        </p:spPr>
        <p:txBody>
          <a:bodyPr wrap="square" rtlCol="0" anchor="t"/>
          <a:lstStyle/>
          <a:p>
            <a:pPr marL="0" indent="0">
              <a:lnSpc>
                <a:spcPts val="5468"/>
              </a:lnSpc>
              <a:buNone/>
            </a:pPr>
            <a:r>
              <a:rPr lang="en-US" sz="4374" dirty="0">
                <a:solidFill>
                  <a:srgbClr val="F2F0F4"/>
                </a:solidFill>
                <a:latin typeface="Montserrat" pitchFamily="34" charset="0"/>
                <a:ea typeface="Montserrat" pitchFamily="34" charset="-122"/>
                <a:cs typeface="Montserrat" pitchFamily="34" charset="-120"/>
              </a:rPr>
              <a:t>Applications of Traffic Sign Recognition</a:t>
            </a:r>
            <a:endParaRPr lang="en-US" sz="4374" dirty="0"/>
          </a:p>
        </p:txBody>
      </p:sp>
      <p:sp>
        <p:nvSpPr>
          <p:cNvPr id="6" name="Shape 2"/>
          <p:cNvSpPr/>
          <p:nvPr/>
        </p:nvSpPr>
        <p:spPr>
          <a:xfrm>
            <a:off x="833199" y="3036213"/>
            <a:ext cx="4542115" cy="2006203"/>
          </a:xfrm>
          <a:prstGeom prst="roundRect">
            <a:avLst>
              <a:gd name="adj" fmla="val 4984"/>
            </a:avLst>
          </a:prstGeom>
          <a:solidFill>
            <a:srgbClr val="3C136D"/>
          </a:solidFill>
          <a:ln w="7620">
            <a:solidFill>
              <a:srgbClr val="552C86"/>
            </a:solidFill>
            <a:prstDash val="solid"/>
          </a:ln>
        </p:spPr>
      </p:sp>
      <p:sp>
        <p:nvSpPr>
          <p:cNvPr id="7" name="Text 3"/>
          <p:cNvSpPr/>
          <p:nvPr/>
        </p:nvSpPr>
        <p:spPr>
          <a:xfrm>
            <a:off x="1062990" y="3266003"/>
            <a:ext cx="3030379" cy="347186"/>
          </a:xfrm>
          <a:prstGeom prst="rect">
            <a:avLst/>
          </a:prstGeom>
          <a:noFill/>
          <a:ln/>
        </p:spPr>
        <p:txBody>
          <a:bodyPr wrap="none" rtlCol="0" anchor="t"/>
          <a:lstStyle/>
          <a:p>
            <a:pPr marL="0" indent="0">
              <a:lnSpc>
                <a:spcPts val="2734"/>
              </a:lnSpc>
              <a:buNone/>
            </a:pPr>
            <a:r>
              <a:rPr lang="en-US" sz="2187" dirty="0">
                <a:solidFill>
                  <a:srgbClr val="DCD7E5"/>
                </a:solidFill>
                <a:latin typeface="Montserrat" pitchFamily="34" charset="0"/>
                <a:ea typeface="Montserrat" pitchFamily="34" charset="-122"/>
                <a:cs typeface="Montserrat" pitchFamily="34" charset="-120"/>
              </a:rPr>
              <a:t>Autonomous Vehicles</a:t>
            </a:r>
            <a:endParaRPr lang="en-US" sz="2187" dirty="0"/>
          </a:p>
        </p:txBody>
      </p:sp>
      <p:sp>
        <p:nvSpPr>
          <p:cNvPr id="8" name="Text 4"/>
          <p:cNvSpPr/>
          <p:nvPr/>
        </p:nvSpPr>
        <p:spPr>
          <a:xfrm>
            <a:off x="1062990" y="3746421"/>
            <a:ext cx="4082534" cy="1066205"/>
          </a:xfrm>
          <a:prstGeom prst="rect">
            <a:avLst/>
          </a:prstGeom>
          <a:noFill/>
          <a:ln/>
        </p:spPr>
        <p:txBody>
          <a:bodyPr wrap="squar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Enables autonomous vehicles to recognize and respond to traffic signs effectively.</a:t>
            </a:r>
            <a:endParaRPr lang="en-US" sz="1750" dirty="0"/>
          </a:p>
        </p:txBody>
      </p:sp>
      <p:sp>
        <p:nvSpPr>
          <p:cNvPr id="9" name="Shape 5"/>
          <p:cNvSpPr/>
          <p:nvPr/>
        </p:nvSpPr>
        <p:spPr>
          <a:xfrm>
            <a:off x="5597485" y="3036213"/>
            <a:ext cx="4542115" cy="2006203"/>
          </a:xfrm>
          <a:prstGeom prst="roundRect">
            <a:avLst>
              <a:gd name="adj" fmla="val 4984"/>
            </a:avLst>
          </a:prstGeom>
          <a:solidFill>
            <a:srgbClr val="3C136D"/>
          </a:solidFill>
          <a:ln w="7620">
            <a:solidFill>
              <a:srgbClr val="552C86"/>
            </a:solidFill>
            <a:prstDash val="solid"/>
          </a:ln>
        </p:spPr>
      </p:sp>
      <p:sp>
        <p:nvSpPr>
          <p:cNvPr id="10" name="Text 6"/>
          <p:cNvSpPr/>
          <p:nvPr/>
        </p:nvSpPr>
        <p:spPr>
          <a:xfrm>
            <a:off x="5827276" y="3266003"/>
            <a:ext cx="2777490" cy="347186"/>
          </a:xfrm>
          <a:prstGeom prst="rect">
            <a:avLst/>
          </a:prstGeom>
          <a:noFill/>
          <a:ln/>
        </p:spPr>
        <p:txBody>
          <a:bodyPr wrap="none" rtlCol="0" anchor="t"/>
          <a:lstStyle/>
          <a:p>
            <a:pPr marL="0" indent="0">
              <a:lnSpc>
                <a:spcPts val="2734"/>
              </a:lnSpc>
              <a:buNone/>
            </a:pPr>
            <a:r>
              <a:rPr lang="en-US" sz="2187" dirty="0">
                <a:solidFill>
                  <a:srgbClr val="DCD7E5"/>
                </a:solidFill>
                <a:latin typeface="Montserrat" pitchFamily="34" charset="0"/>
                <a:ea typeface="Montserrat" pitchFamily="34" charset="-122"/>
                <a:cs typeface="Montserrat" pitchFamily="34" charset="-120"/>
              </a:rPr>
              <a:t>Smart Cities</a:t>
            </a:r>
            <a:endParaRPr lang="en-US" sz="2187" dirty="0"/>
          </a:p>
        </p:txBody>
      </p:sp>
      <p:sp>
        <p:nvSpPr>
          <p:cNvPr id="11" name="Text 7"/>
          <p:cNvSpPr/>
          <p:nvPr/>
        </p:nvSpPr>
        <p:spPr>
          <a:xfrm>
            <a:off x="5827276" y="3746421"/>
            <a:ext cx="4082534" cy="1066205"/>
          </a:xfrm>
          <a:prstGeom prst="rect">
            <a:avLst/>
          </a:prstGeom>
          <a:noFill/>
          <a:ln/>
        </p:spPr>
        <p:txBody>
          <a:bodyPr wrap="squar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Integrates with smart city infrastructure for traffic management and safety enhancement.</a:t>
            </a:r>
            <a:endParaRPr lang="en-US" sz="1750" dirty="0"/>
          </a:p>
        </p:txBody>
      </p:sp>
      <p:sp>
        <p:nvSpPr>
          <p:cNvPr id="12" name="Shape 8"/>
          <p:cNvSpPr/>
          <p:nvPr/>
        </p:nvSpPr>
        <p:spPr>
          <a:xfrm>
            <a:off x="833199" y="5264587"/>
            <a:ext cx="9306401" cy="1650802"/>
          </a:xfrm>
          <a:prstGeom prst="roundRect">
            <a:avLst>
              <a:gd name="adj" fmla="val 6057"/>
            </a:avLst>
          </a:prstGeom>
          <a:solidFill>
            <a:srgbClr val="3C136D"/>
          </a:solidFill>
          <a:ln w="7620">
            <a:solidFill>
              <a:srgbClr val="552C86"/>
            </a:solidFill>
            <a:prstDash val="solid"/>
          </a:ln>
        </p:spPr>
      </p:sp>
      <p:sp>
        <p:nvSpPr>
          <p:cNvPr id="13" name="Text 9"/>
          <p:cNvSpPr/>
          <p:nvPr/>
        </p:nvSpPr>
        <p:spPr>
          <a:xfrm>
            <a:off x="1062990" y="5494377"/>
            <a:ext cx="2777490" cy="347186"/>
          </a:xfrm>
          <a:prstGeom prst="rect">
            <a:avLst/>
          </a:prstGeom>
          <a:noFill/>
          <a:ln/>
        </p:spPr>
        <p:txBody>
          <a:bodyPr wrap="none" rtlCol="0" anchor="t"/>
          <a:lstStyle/>
          <a:p>
            <a:pPr marL="0" indent="0">
              <a:lnSpc>
                <a:spcPts val="2734"/>
              </a:lnSpc>
              <a:buNone/>
            </a:pPr>
            <a:r>
              <a:rPr lang="en-US" sz="2187" dirty="0">
                <a:solidFill>
                  <a:srgbClr val="DCD7E5"/>
                </a:solidFill>
                <a:latin typeface="Montserrat" pitchFamily="34" charset="0"/>
                <a:ea typeface="Montserrat" pitchFamily="34" charset="-122"/>
                <a:cs typeface="Montserrat" pitchFamily="34" charset="-120"/>
              </a:rPr>
              <a:t>Driver Assistance</a:t>
            </a:r>
            <a:endParaRPr lang="en-US" sz="2187" dirty="0"/>
          </a:p>
        </p:txBody>
      </p:sp>
      <p:sp>
        <p:nvSpPr>
          <p:cNvPr id="14" name="Text 10"/>
          <p:cNvSpPr/>
          <p:nvPr/>
        </p:nvSpPr>
        <p:spPr>
          <a:xfrm>
            <a:off x="1062990" y="5974794"/>
            <a:ext cx="8846820" cy="710803"/>
          </a:xfrm>
          <a:prstGeom prst="rect">
            <a:avLst/>
          </a:prstGeom>
          <a:noFill/>
          <a:ln/>
        </p:spPr>
        <p:txBody>
          <a:bodyPr wrap="squar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Facilitates driver assistance systems to provide real-time visual cues and alerts to the driver.</a:t>
            </a:r>
            <a:endParaRPr lang="en-US" sz="1750" dirty="0"/>
          </a:p>
        </p:txBody>
      </p:sp>
    </p:spTree>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5"/>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sp>
        <p:nvSpPr>
          <p:cNvPr id="4" name="Text 1"/>
          <p:cNvSpPr/>
          <p:nvPr/>
        </p:nvSpPr>
        <p:spPr>
          <a:xfrm>
            <a:off x="2037993" y="1897261"/>
            <a:ext cx="10554414" cy="1388745"/>
          </a:xfrm>
          <a:prstGeom prst="rect">
            <a:avLst/>
          </a:prstGeom>
          <a:noFill/>
          <a:ln/>
        </p:spPr>
        <p:txBody>
          <a:bodyPr wrap="square" rtlCol="0" anchor="t"/>
          <a:lstStyle/>
          <a:p>
            <a:pPr marL="0" indent="0">
              <a:lnSpc>
                <a:spcPts val="5468"/>
              </a:lnSpc>
              <a:buNone/>
            </a:pPr>
            <a:endParaRPr lang="en-US" sz="4374" dirty="0"/>
          </a:p>
        </p:txBody>
      </p:sp>
      <p:pic>
        <p:nvPicPr>
          <p:cNvPr id="15" name="videoplayback">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616945" y="176269"/>
            <a:ext cx="13286342" cy="7136176"/>
          </a:xfrm>
          <a:prstGeom prst="rect">
            <a:avLst/>
          </a:prstGeom>
        </p:spPr>
      </p:pic>
    </p:spTree>
    <p:extLst>
      <p:ext uri="{BB962C8B-B14F-4D97-AF65-F5344CB8AC3E}">
        <p14:creationId xmlns:p14="http://schemas.microsoft.com/office/powerpoint/2010/main" val="2842944749"/>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1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15"/>
                                        </p:tgtEl>
                                      </p:cBhvr>
                                    </p:cmd>
                                  </p:childTnLst>
                                </p:cTn>
                              </p:par>
                            </p:childTnLst>
                          </p:cTn>
                        </p:par>
                      </p:childTnLst>
                    </p:cTn>
                  </p:par>
                </p:childTnLst>
              </p:cTn>
              <p:nextCondLst>
                <p:cond evt="onClick" delay="0">
                  <p:tgtEl>
                    <p:spTgt spid="15"/>
                  </p:tgtEl>
                </p:cond>
              </p:nextCondLst>
            </p:seq>
            <p:video>
              <p:cMediaNode vol="80000">
                <p:cTn id="7" fill="hold" display="0">
                  <p:stCondLst>
                    <p:cond delay="indefinite"/>
                  </p:stCondLst>
                </p:cTn>
                <p:tgtEl>
                  <p:spTgt spid="15"/>
                </p:tgtEl>
              </p:cMediaNode>
            </p:vide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69</TotalTime>
  <Words>608</Words>
  <Application>Microsoft Office PowerPoint</Application>
  <PresentationFormat>Custom</PresentationFormat>
  <Paragraphs>71</Paragraphs>
  <Slides>11</Slides>
  <Notes>11</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Arial</vt:lpstr>
      <vt:lpstr>Calibri</vt:lpstr>
      <vt:lpstr>Heebo</vt:lpstr>
      <vt:lpstr>Montserrat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LENOVO</cp:lastModifiedBy>
  <cp:revision>9</cp:revision>
  <cp:lastPrinted>2024-02-23T17:08:40Z</cp:lastPrinted>
  <dcterms:created xsi:type="dcterms:W3CDTF">2024-02-23T15:45:47Z</dcterms:created>
  <dcterms:modified xsi:type="dcterms:W3CDTF">2024-02-23T17:09:09Z</dcterms:modified>
</cp:coreProperties>
</file>